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5"/>
  </p:sldMasterIdLst>
  <p:sldIdLst>
    <p:sldId id="256" r:id="rId6"/>
    <p:sldId id="257" r:id="rId7"/>
    <p:sldId id="258" r:id="rId8"/>
    <p:sldId id="259" r:id="rId9"/>
    <p:sldId id="260" r:id="rId10"/>
    <p:sldId id="262" r:id="rId11"/>
    <p:sldId id="261" r:id="rId12"/>
    <p:sldId id="263" r:id="rId13"/>
    <p:sldId id="265" r:id="rId14"/>
    <p:sldId id="264" r:id="rId15"/>
    <p:sldId id="266" r:id="rId16"/>
    <p:sldId id="267" r:id="rId17"/>
    <p:sldId id="272" r:id="rId18"/>
    <p:sldId id="273" r:id="rId19"/>
    <p:sldId id="274" r:id="rId20"/>
    <p:sldId id="268" r:id="rId21"/>
    <p:sldId id="269" r:id="rId22"/>
    <p:sldId id="270" r:id="rId23"/>
    <p:sldId id="271" r:id="rId24"/>
    <p:sldId id="275" r:id="rId25"/>
    <p:sldId id="276" r:id="rId26"/>
    <p:sldId id="279" r:id="rId27"/>
    <p:sldId id="280" r:id="rId28"/>
    <p:sldId id="281" r:id="rId29"/>
    <p:sldId id="282" r:id="rId30"/>
    <p:sldId id="283" r:id="rId31"/>
    <p:sldId id="284" r:id="rId32"/>
    <p:sldId id="285" r:id="rId33"/>
    <p:sldId id="286" r:id="rId34"/>
    <p:sldId id="277" r:id="rId35"/>
    <p:sldId id="278" r:id="rId36"/>
    <p:sldId id="288" r:id="rId37"/>
    <p:sldId id="287"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9737FA5C-7FF9-4E23-BDE4-8BC93B781B96}">
          <p14:sldIdLst>
            <p14:sldId id="256"/>
            <p14:sldId id="257"/>
            <p14:sldId id="258"/>
            <p14:sldId id="259"/>
            <p14:sldId id="260"/>
            <p14:sldId id="262"/>
            <p14:sldId id="261"/>
            <p14:sldId id="263"/>
            <p14:sldId id="265"/>
            <p14:sldId id="264"/>
            <p14:sldId id="266"/>
            <p14:sldId id="267"/>
            <p14:sldId id="272"/>
            <p14:sldId id="273"/>
            <p14:sldId id="274"/>
            <p14:sldId id="268"/>
            <p14:sldId id="269"/>
            <p14:sldId id="270"/>
            <p14:sldId id="271"/>
            <p14:sldId id="275"/>
            <p14:sldId id="276"/>
            <p14:sldId id="279"/>
            <p14:sldId id="280"/>
            <p14:sldId id="281"/>
            <p14:sldId id="282"/>
            <p14:sldId id="283"/>
            <p14:sldId id="284"/>
            <p14:sldId id="285"/>
            <p14:sldId id="286"/>
            <p14:sldId id="277"/>
            <p14:sldId id="278"/>
            <p14:sldId id="288"/>
            <p14:sldId id="287"/>
            <p14:sldId id="289"/>
            <p14:sldId id="290"/>
            <p14:sldId id="291"/>
            <p14:sldId id="292"/>
            <p14:sldId id="293"/>
            <p14:sldId id="294"/>
            <p14:sldId id="295"/>
            <p14:sldId id="296"/>
            <p14:sldId id="297"/>
            <p14:sldId id="298"/>
            <p14:sldId id="299"/>
            <p14:sldId id="300"/>
            <p14:sldId id="301"/>
            <p14:sldId id="302"/>
            <p14:sldId id="303"/>
            <p14:sldId id="304"/>
          </p14:sldIdLst>
        </p14:section>
        <p14:section name="Abschnitt ohne Titel" id="{AFB79557-149C-4900-AB36-1F5714E2DA3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showGuides="1">
      <p:cViewPr varScale="1">
        <p:scale>
          <a:sx n="128" d="100"/>
          <a:sy n="128" d="100"/>
        </p:scale>
        <p:origin x="512" y="176"/>
      </p:cViewPr>
      <p:guideLst>
        <p:guide orient="horz" pos="2160"/>
        <p:guide pos="3840"/>
      </p:guideLst>
    </p:cSldViewPr>
  </p:slideViewPr>
  <p:notesTextViewPr>
    <p:cViewPr>
      <p:scale>
        <a:sx n="1" d="1"/>
        <a:sy n="1" d="1"/>
      </p:scale>
      <p:origin x="0" y="0"/>
    </p:cViewPr>
  </p:notesTextViewPr>
  <p:sorterViewPr>
    <p:cViewPr>
      <p:scale>
        <a:sx n="100" d="100"/>
        <a:sy n="100" d="100"/>
      </p:scale>
      <p:origin x="0" y="-9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ableStyles" Target="tableStyles.xml"/><Relationship Id="rId5" Type="http://schemas.openxmlformats.org/officeDocument/2006/relationships/slideMaster" Target="slideMasters/slideMaster1.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05742-1295-4479-9A79-9B4AE0DBB7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CH"/>
          </a:p>
        </p:txBody>
      </p:sp>
      <p:sp>
        <p:nvSpPr>
          <p:cNvPr id="3" name="Subtitle 2">
            <a:extLst>
              <a:ext uri="{FF2B5EF4-FFF2-40B4-BE49-F238E27FC236}">
                <a16:creationId xmlns:a16="http://schemas.microsoft.com/office/drawing/2014/main" id="{D551EA80-831C-478A-AAF7-20F9853B50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CH"/>
          </a:p>
        </p:txBody>
      </p:sp>
      <p:sp>
        <p:nvSpPr>
          <p:cNvPr id="4" name="Date Placeholder 3">
            <a:extLst>
              <a:ext uri="{FF2B5EF4-FFF2-40B4-BE49-F238E27FC236}">
                <a16:creationId xmlns:a16="http://schemas.microsoft.com/office/drawing/2014/main" id="{F607ED54-809D-4820-840C-1EA9EF16A4C9}"/>
              </a:ext>
            </a:extLst>
          </p:cNvPr>
          <p:cNvSpPr>
            <a:spLocks noGrp="1"/>
          </p:cNvSpPr>
          <p:nvPr>
            <p:ph type="dt" sz="half" idx="10"/>
          </p:nvPr>
        </p:nvSpPr>
        <p:spPr/>
        <p:txBody>
          <a:bodyPr/>
          <a:lstStyle/>
          <a:p>
            <a:fld id="{18BB03E3-0FAC-4745-93D7-D1C0267C13BB}" type="datetimeFigureOut">
              <a:rPr lang="de-CH" smtClean="0"/>
              <a:t>30.08.23</a:t>
            </a:fld>
            <a:endParaRPr lang="de-CH"/>
          </a:p>
        </p:txBody>
      </p:sp>
      <p:sp>
        <p:nvSpPr>
          <p:cNvPr id="5" name="Footer Placeholder 4">
            <a:extLst>
              <a:ext uri="{FF2B5EF4-FFF2-40B4-BE49-F238E27FC236}">
                <a16:creationId xmlns:a16="http://schemas.microsoft.com/office/drawing/2014/main" id="{8B2C0EF6-D4AC-4263-AC0B-B54345A973F5}"/>
              </a:ext>
            </a:extLst>
          </p:cNvPr>
          <p:cNvSpPr>
            <a:spLocks noGrp="1"/>
          </p:cNvSpPr>
          <p:nvPr>
            <p:ph type="ftr" sz="quarter" idx="11"/>
          </p:nvPr>
        </p:nvSpPr>
        <p:spPr/>
        <p:txBody>
          <a:bodyPr/>
          <a:lstStyle/>
          <a:p>
            <a:endParaRPr lang="de-CH"/>
          </a:p>
        </p:txBody>
      </p:sp>
      <p:sp>
        <p:nvSpPr>
          <p:cNvPr id="6" name="Slide Number Placeholder 5">
            <a:extLst>
              <a:ext uri="{FF2B5EF4-FFF2-40B4-BE49-F238E27FC236}">
                <a16:creationId xmlns:a16="http://schemas.microsoft.com/office/drawing/2014/main" id="{3D91D8B8-2316-43A5-9E3C-8345898A9052}"/>
              </a:ext>
            </a:extLst>
          </p:cNvPr>
          <p:cNvSpPr>
            <a:spLocks noGrp="1"/>
          </p:cNvSpPr>
          <p:nvPr>
            <p:ph type="sldNum" sz="quarter" idx="12"/>
          </p:nvPr>
        </p:nvSpPr>
        <p:spPr/>
        <p:txBody>
          <a:bodyPr/>
          <a:lstStyle/>
          <a:p>
            <a:fld id="{D8885463-4344-4AE2-9844-37502321D68B}" type="slidenum">
              <a:rPr lang="de-CH" smtClean="0"/>
              <a:t>‹Nr.›</a:t>
            </a:fld>
            <a:endParaRPr lang="de-CH"/>
          </a:p>
        </p:txBody>
      </p:sp>
    </p:spTree>
    <p:extLst>
      <p:ext uri="{BB962C8B-B14F-4D97-AF65-F5344CB8AC3E}">
        <p14:creationId xmlns:p14="http://schemas.microsoft.com/office/powerpoint/2010/main" val="2551080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1A67-1F51-4F78-8701-30071C03AF14}"/>
              </a:ext>
            </a:extLst>
          </p:cNvPr>
          <p:cNvSpPr>
            <a:spLocks noGrp="1"/>
          </p:cNvSpPr>
          <p:nvPr>
            <p:ph type="title"/>
          </p:nvPr>
        </p:nvSpPr>
        <p:spPr/>
        <p:txBody>
          <a:bodyPr/>
          <a:lstStyle/>
          <a:p>
            <a:r>
              <a:rPr lang="en-US"/>
              <a:t>Click to edit Master title style</a:t>
            </a:r>
            <a:endParaRPr lang="de-CH"/>
          </a:p>
        </p:txBody>
      </p:sp>
      <p:sp>
        <p:nvSpPr>
          <p:cNvPr id="3" name="Vertical Text Placeholder 2">
            <a:extLst>
              <a:ext uri="{FF2B5EF4-FFF2-40B4-BE49-F238E27FC236}">
                <a16:creationId xmlns:a16="http://schemas.microsoft.com/office/drawing/2014/main" id="{0D80F82D-DE21-48AD-A1B7-03E46F594C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a:extLst>
              <a:ext uri="{FF2B5EF4-FFF2-40B4-BE49-F238E27FC236}">
                <a16:creationId xmlns:a16="http://schemas.microsoft.com/office/drawing/2014/main" id="{B1E10CC7-3580-4ADB-AD25-088EE30C0075}"/>
              </a:ext>
            </a:extLst>
          </p:cNvPr>
          <p:cNvSpPr>
            <a:spLocks noGrp="1"/>
          </p:cNvSpPr>
          <p:nvPr>
            <p:ph type="dt" sz="half" idx="10"/>
          </p:nvPr>
        </p:nvSpPr>
        <p:spPr/>
        <p:txBody>
          <a:bodyPr/>
          <a:lstStyle/>
          <a:p>
            <a:fld id="{18BB03E3-0FAC-4745-93D7-D1C0267C13BB}" type="datetimeFigureOut">
              <a:rPr lang="de-CH" smtClean="0"/>
              <a:t>30.08.23</a:t>
            </a:fld>
            <a:endParaRPr lang="de-CH"/>
          </a:p>
        </p:txBody>
      </p:sp>
      <p:sp>
        <p:nvSpPr>
          <p:cNvPr id="5" name="Footer Placeholder 4">
            <a:extLst>
              <a:ext uri="{FF2B5EF4-FFF2-40B4-BE49-F238E27FC236}">
                <a16:creationId xmlns:a16="http://schemas.microsoft.com/office/drawing/2014/main" id="{A5FF1122-3A8E-4E9F-A9D3-6462744B1BCE}"/>
              </a:ext>
            </a:extLst>
          </p:cNvPr>
          <p:cNvSpPr>
            <a:spLocks noGrp="1"/>
          </p:cNvSpPr>
          <p:nvPr>
            <p:ph type="ftr" sz="quarter" idx="11"/>
          </p:nvPr>
        </p:nvSpPr>
        <p:spPr/>
        <p:txBody>
          <a:bodyPr/>
          <a:lstStyle/>
          <a:p>
            <a:endParaRPr lang="de-CH"/>
          </a:p>
        </p:txBody>
      </p:sp>
      <p:sp>
        <p:nvSpPr>
          <p:cNvPr id="6" name="Slide Number Placeholder 5">
            <a:extLst>
              <a:ext uri="{FF2B5EF4-FFF2-40B4-BE49-F238E27FC236}">
                <a16:creationId xmlns:a16="http://schemas.microsoft.com/office/drawing/2014/main" id="{01B54B1A-1464-496F-AD15-D5D35F6D44F0}"/>
              </a:ext>
            </a:extLst>
          </p:cNvPr>
          <p:cNvSpPr>
            <a:spLocks noGrp="1"/>
          </p:cNvSpPr>
          <p:nvPr>
            <p:ph type="sldNum" sz="quarter" idx="12"/>
          </p:nvPr>
        </p:nvSpPr>
        <p:spPr/>
        <p:txBody>
          <a:bodyPr/>
          <a:lstStyle/>
          <a:p>
            <a:fld id="{D8885463-4344-4AE2-9844-37502321D68B}" type="slidenum">
              <a:rPr lang="de-CH" smtClean="0"/>
              <a:t>‹Nr.›</a:t>
            </a:fld>
            <a:endParaRPr lang="de-CH"/>
          </a:p>
        </p:txBody>
      </p:sp>
    </p:spTree>
    <p:extLst>
      <p:ext uri="{BB962C8B-B14F-4D97-AF65-F5344CB8AC3E}">
        <p14:creationId xmlns:p14="http://schemas.microsoft.com/office/powerpoint/2010/main" val="473540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88546F-3599-4465-969C-9593C7BF13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de-CH"/>
          </a:p>
        </p:txBody>
      </p:sp>
      <p:sp>
        <p:nvSpPr>
          <p:cNvPr id="3" name="Vertical Text Placeholder 2">
            <a:extLst>
              <a:ext uri="{FF2B5EF4-FFF2-40B4-BE49-F238E27FC236}">
                <a16:creationId xmlns:a16="http://schemas.microsoft.com/office/drawing/2014/main" id="{71787BFA-82B2-4153-9294-74C3096292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a:extLst>
              <a:ext uri="{FF2B5EF4-FFF2-40B4-BE49-F238E27FC236}">
                <a16:creationId xmlns:a16="http://schemas.microsoft.com/office/drawing/2014/main" id="{E5B86EFF-68B8-4994-9244-69D1CB809B55}"/>
              </a:ext>
            </a:extLst>
          </p:cNvPr>
          <p:cNvSpPr>
            <a:spLocks noGrp="1"/>
          </p:cNvSpPr>
          <p:nvPr>
            <p:ph type="dt" sz="half" idx="10"/>
          </p:nvPr>
        </p:nvSpPr>
        <p:spPr/>
        <p:txBody>
          <a:bodyPr/>
          <a:lstStyle/>
          <a:p>
            <a:fld id="{18BB03E3-0FAC-4745-93D7-D1C0267C13BB}" type="datetimeFigureOut">
              <a:rPr lang="de-CH" smtClean="0"/>
              <a:t>30.08.23</a:t>
            </a:fld>
            <a:endParaRPr lang="de-CH"/>
          </a:p>
        </p:txBody>
      </p:sp>
      <p:sp>
        <p:nvSpPr>
          <p:cNvPr id="5" name="Footer Placeholder 4">
            <a:extLst>
              <a:ext uri="{FF2B5EF4-FFF2-40B4-BE49-F238E27FC236}">
                <a16:creationId xmlns:a16="http://schemas.microsoft.com/office/drawing/2014/main" id="{C73F6916-B177-4DD5-B7C4-090BF2424D4A}"/>
              </a:ext>
            </a:extLst>
          </p:cNvPr>
          <p:cNvSpPr>
            <a:spLocks noGrp="1"/>
          </p:cNvSpPr>
          <p:nvPr>
            <p:ph type="ftr" sz="quarter" idx="11"/>
          </p:nvPr>
        </p:nvSpPr>
        <p:spPr/>
        <p:txBody>
          <a:bodyPr/>
          <a:lstStyle/>
          <a:p>
            <a:endParaRPr lang="de-CH"/>
          </a:p>
        </p:txBody>
      </p:sp>
      <p:sp>
        <p:nvSpPr>
          <p:cNvPr id="6" name="Slide Number Placeholder 5">
            <a:extLst>
              <a:ext uri="{FF2B5EF4-FFF2-40B4-BE49-F238E27FC236}">
                <a16:creationId xmlns:a16="http://schemas.microsoft.com/office/drawing/2014/main" id="{F47FA9B5-9EA8-4F6E-A0D6-2B22D74472E6}"/>
              </a:ext>
            </a:extLst>
          </p:cNvPr>
          <p:cNvSpPr>
            <a:spLocks noGrp="1"/>
          </p:cNvSpPr>
          <p:nvPr>
            <p:ph type="sldNum" sz="quarter" idx="12"/>
          </p:nvPr>
        </p:nvSpPr>
        <p:spPr/>
        <p:txBody>
          <a:bodyPr/>
          <a:lstStyle/>
          <a:p>
            <a:fld id="{D8885463-4344-4AE2-9844-37502321D68B}" type="slidenum">
              <a:rPr lang="de-CH" smtClean="0"/>
              <a:t>‹Nr.›</a:t>
            </a:fld>
            <a:endParaRPr lang="de-CH"/>
          </a:p>
        </p:txBody>
      </p:sp>
    </p:spTree>
    <p:extLst>
      <p:ext uri="{BB962C8B-B14F-4D97-AF65-F5344CB8AC3E}">
        <p14:creationId xmlns:p14="http://schemas.microsoft.com/office/powerpoint/2010/main" val="1158187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DADB8-63CF-4824-8435-CB0D903B8863}"/>
              </a:ext>
            </a:extLst>
          </p:cNvPr>
          <p:cNvSpPr>
            <a:spLocks noGrp="1"/>
          </p:cNvSpPr>
          <p:nvPr>
            <p:ph type="title"/>
          </p:nvPr>
        </p:nvSpPr>
        <p:spPr/>
        <p:txBody>
          <a:bodyPr/>
          <a:lstStyle/>
          <a:p>
            <a:r>
              <a:rPr lang="en-US"/>
              <a:t>Click to edit Master title style</a:t>
            </a:r>
            <a:endParaRPr lang="de-CH"/>
          </a:p>
        </p:txBody>
      </p:sp>
      <p:sp>
        <p:nvSpPr>
          <p:cNvPr id="3" name="Content Placeholder 2">
            <a:extLst>
              <a:ext uri="{FF2B5EF4-FFF2-40B4-BE49-F238E27FC236}">
                <a16:creationId xmlns:a16="http://schemas.microsoft.com/office/drawing/2014/main" id="{28FB057F-9996-43E7-AF8B-91C1139514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a:extLst>
              <a:ext uri="{FF2B5EF4-FFF2-40B4-BE49-F238E27FC236}">
                <a16:creationId xmlns:a16="http://schemas.microsoft.com/office/drawing/2014/main" id="{178786D1-33AD-477B-819C-F7749BC9BCA1}"/>
              </a:ext>
            </a:extLst>
          </p:cNvPr>
          <p:cNvSpPr>
            <a:spLocks noGrp="1"/>
          </p:cNvSpPr>
          <p:nvPr>
            <p:ph type="dt" sz="half" idx="10"/>
          </p:nvPr>
        </p:nvSpPr>
        <p:spPr/>
        <p:txBody>
          <a:bodyPr/>
          <a:lstStyle/>
          <a:p>
            <a:fld id="{18BB03E3-0FAC-4745-93D7-D1C0267C13BB}" type="datetimeFigureOut">
              <a:rPr lang="de-CH" smtClean="0"/>
              <a:t>30.08.23</a:t>
            </a:fld>
            <a:endParaRPr lang="de-CH"/>
          </a:p>
        </p:txBody>
      </p:sp>
      <p:sp>
        <p:nvSpPr>
          <p:cNvPr id="5" name="Footer Placeholder 4">
            <a:extLst>
              <a:ext uri="{FF2B5EF4-FFF2-40B4-BE49-F238E27FC236}">
                <a16:creationId xmlns:a16="http://schemas.microsoft.com/office/drawing/2014/main" id="{A3941B36-420A-413C-A341-80346949EEF6}"/>
              </a:ext>
            </a:extLst>
          </p:cNvPr>
          <p:cNvSpPr>
            <a:spLocks noGrp="1"/>
          </p:cNvSpPr>
          <p:nvPr>
            <p:ph type="ftr" sz="quarter" idx="11"/>
          </p:nvPr>
        </p:nvSpPr>
        <p:spPr/>
        <p:txBody>
          <a:bodyPr/>
          <a:lstStyle/>
          <a:p>
            <a:endParaRPr lang="de-CH"/>
          </a:p>
        </p:txBody>
      </p:sp>
      <p:sp>
        <p:nvSpPr>
          <p:cNvPr id="6" name="Slide Number Placeholder 5">
            <a:extLst>
              <a:ext uri="{FF2B5EF4-FFF2-40B4-BE49-F238E27FC236}">
                <a16:creationId xmlns:a16="http://schemas.microsoft.com/office/drawing/2014/main" id="{BFF32BE9-C329-43DE-A747-48E5E0B63662}"/>
              </a:ext>
            </a:extLst>
          </p:cNvPr>
          <p:cNvSpPr>
            <a:spLocks noGrp="1"/>
          </p:cNvSpPr>
          <p:nvPr>
            <p:ph type="sldNum" sz="quarter" idx="12"/>
          </p:nvPr>
        </p:nvSpPr>
        <p:spPr/>
        <p:txBody>
          <a:bodyPr/>
          <a:lstStyle/>
          <a:p>
            <a:fld id="{D8885463-4344-4AE2-9844-37502321D68B}" type="slidenum">
              <a:rPr lang="de-CH" smtClean="0"/>
              <a:t>‹Nr.›</a:t>
            </a:fld>
            <a:endParaRPr lang="de-CH"/>
          </a:p>
        </p:txBody>
      </p:sp>
    </p:spTree>
    <p:extLst>
      <p:ext uri="{BB962C8B-B14F-4D97-AF65-F5344CB8AC3E}">
        <p14:creationId xmlns:p14="http://schemas.microsoft.com/office/powerpoint/2010/main" val="205335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AB940-7663-4521-B1B1-253A7E616B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CH"/>
          </a:p>
        </p:txBody>
      </p:sp>
      <p:sp>
        <p:nvSpPr>
          <p:cNvPr id="3" name="Text Placeholder 2">
            <a:extLst>
              <a:ext uri="{FF2B5EF4-FFF2-40B4-BE49-F238E27FC236}">
                <a16:creationId xmlns:a16="http://schemas.microsoft.com/office/drawing/2014/main" id="{09BF9467-910E-4F98-91B2-9FA9293D99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CF84E6-2BE2-4E09-B252-BDF9D572F8A2}"/>
              </a:ext>
            </a:extLst>
          </p:cNvPr>
          <p:cNvSpPr>
            <a:spLocks noGrp="1"/>
          </p:cNvSpPr>
          <p:nvPr>
            <p:ph type="dt" sz="half" idx="10"/>
          </p:nvPr>
        </p:nvSpPr>
        <p:spPr/>
        <p:txBody>
          <a:bodyPr/>
          <a:lstStyle/>
          <a:p>
            <a:fld id="{18BB03E3-0FAC-4745-93D7-D1C0267C13BB}" type="datetimeFigureOut">
              <a:rPr lang="de-CH" smtClean="0"/>
              <a:t>30.08.23</a:t>
            </a:fld>
            <a:endParaRPr lang="de-CH"/>
          </a:p>
        </p:txBody>
      </p:sp>
      <p:sp>
        <p:nvSpPr>
          <p:cNvPr id="5" name="Footer Placeholder 4">
            <a:extLst>
              <a:ext uri="{FF2B5EF4-FFF2-40B4-BE49-F238E27FC236}">
                <a16:creationId xmlns:a16="http://schemas.microsoft.com/office/drawing/2014/main" id="{FAED35BF-9CA5-4EE5-90F1-CD95753CE535}"/>
              </a:ext>
            </a:extLst>
          </p:cNvPr>
          <p:cNvSpPr>
            <a:spLocks noGrp="1"/>
          </p:cNvSpPr>
          <p:nvPr>
            <p:ph type="ftr" sz="quarter" idx="11"/>
          </p:nvPr>
        </p:nvSpPr>
        <p:spPr/>
        <p:txBody>
          <a:bodyPr/>
          <a:lstStyle/>
          <a:p>
            <a:endParaRPr lang="de-CH"/>
          </a:p>
        </p:txBody>
      </p:sp>
      <p:sp>
        <p:nvSpPr>
          <p:cNvPr id="6" name="Slide Number Placeholder 5">
            <a:extLst>
              <a:ext uri="{FF2B5EF4-FFF2-40B4-BE49-F238E27FC236}">
                <a16:creationId xmlns:a16="http://schemas.microsoft.com/office/drawing/2014/main" id="{75CF155E-9123-40EA-93E5-7CF9A048D660}"/>
              </a:ext>
            </a:extLst>
          </p:cNvPr>
          <p:cNvSpPr>
            <a:spLocks noGrp="1"/>
          </p:cNvSpPr>
          <p:nvPr>
            <p:ph type="sldNum" sz="quarter" idx="12"/>
          </p:nvPr>
        </p:nvSpPr>
        <p:spPr/>
        <p:txBody>
          <a:bodyPr/>
          <a:lstStyle/>
          <a:p>
            <a:fld id="{D8885463-4344-4AE2-9844-37502321D68B}" type="slidenum">
              <a:rPr lang="de-CH" smtClean="0"/>
              <a:t>‹Nr.›</a:t>
            </a:fld>
            <a:endParaRPr lang="de-CH"/>
          </a:p>
        </p:txBody>
      </p:sp>
    </p:spTree>
    <p:extLst>
      <p:ext uri="{BB962C8B-B14F-4D97-AF65-F5344CB8AC3E}">
        <p14:creationId xmlns:p14="http://schemas.microsoft.com/office/powerpoint/2010/main" val="2991630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E864D-2E43-4E31-9F5C-549D6BCC1D4D}"/>
              </a:ext>
            </a:extLst>
          </p:cNvPr>
          <p:cNvSpPr>
            <a:spLocks noGrp="1"/>
          </p:cNvSpPr>
          <p:nvPr>
            <p:ph type="title"/>
          </p:nvPr>
        </p:nvSpPr>
        <p:spPr/>
        <p:txBody>
          <a:bodyPr/>
          <a:lstStyle/>
          <a:p>
            <a:r>
              <a:rPr lang="en-US"/>
              <a:t>Click to edit Master title style</a:t>
            </a:r>
            <a:endParaRPr lang="de-CH"/>
          </a:p>
        </p:txBody>
      </p:sp>
      <p:sp>
        <p:nvSpPr>
          <p:cNvPr id="3" name="Content Placeholder 2">
            <a:extLst>
              <a:ext uri="{FF2B5EF4-FFF2-40B4-BE49-F238E27FC236}">
                <a16:creationId xmlns:a16="http://schemas.microsoft.com/office/drawing/2014/main" id="{516EA52E-DAF4-4D68-9B72-86CEBC6AF5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Content Placeholder 3">
            <a:extLst>
              <a:ext uri="{FF2B5EF4-FFF2-40B4-BE49-F238E27FC236}">
                <a16:creationId xmlns:a16="http://schemas.microsoft.com/office/drawing/2014/main" id="{B0A35F73-9992-4AEA-AAAE-482AAF048A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5" name="Date Placeholder 4">
            <a:extLst>
              <a:ext uri="{FF2B5EF4-FFF2-40B4-BE49-F238E27FC236}">
                <a16:creationId xmlns:a16="http://schemas.microsoft.com/office/drawing/2014/main" id="{0CE2206A-84B6-42F2-AE8D-05882171C659}"/>
              </a:ext>
            </a:extLst>
          </p:cNvPr>
          <p:cNvSpPr>
            <a:spLocks noGrp="1"/>
          </p:cNvSpPr>
          <p:nvPr>
            <p:ph type="dt" sz="half" idx="10"/>
          </p:nvPr>
        </p:nvSpPr>
        <p:spPr/>
        <p:txBody>
          <a:bodyPr/>
          <a:lstStyle/>
          <a:p>
            <a:fld id="{18BB03E3-0FAC-4745-93D7-D1C0267C13BB}" type="datetimeFigureOut">
              <a:rPr lang="de-CH" smtClean="0"/>
              <a:t>30.08.23</a:t>
            </a:fld>
            <a:endParaRPr lang="de-CH"/>
          </a:p>
        </p:txBody>
      </p:sp>
      <p:sp>
        <p:nvSpPr>
          <p:cNvPr id="6" name="Footer Placeholder 5">
            <a:extLst>
              <a:ext uri="{FF2B5EF4-FFF2-40B4-BE49-F238E27FC236}">
                <a16:creationId xmlns:a16="http://schemas.microsoft.com/office/drawing/2014/main" id="{3682360F-6805-4BA1-9E21-6053FB085D9D}"/>
              </a:ext>
            </a:extLst>
          </p:cNvPr>
          <p:cNvSpPr>
            <a:spLocks noGrp="1"/>
          </p:cNvSpPr>
          <p:nvPr>
            <p:ph type="ftr" sz="quarter" idx="11"/>
          </p:nvPr>
        </p:nvSpPr>
        <p:spPr/>
        <p:txBody>
          <a:bodyPr/>
          <a:lstStyle/>
          <a:p>
            <a:endParaRPr lang="de-CH"/>
          </a:p>
        </p:txBody>
      </p:sp>
      <p:sp>
        <p:nvSpPr>
          <p:cNvPr id="7" name="Slide Number Placeholder 6">
            <a:extLst>
              <a:ext uri="{FF2B5EF4-FFF2-40B4-BE49-F238E27FC236}">
                <a16:creationId xmlns:a16="http://schemas.microsoft.com/office/drawing/2014/main" id="{374A3856-0F77-415F-B462-8CA23C333980}"/>
              </a:ext>
            </a:extLst>
          </p:cNvPr>
          <p:cNvSpPr>
            <a:spLocks noGrp="1"/>
          </p:cNvSpPr>
          <p:nvPr>
            <p:ph type="sldNum" sz="quarter" idx="12"/>
          </p:nvPr>
        </p:nvSpPr>
        <p:spPr/>
        <p:txBody>
          <a:bodyPr/>
          <a:lstStyle/>
          <a:p>
            <a:fld id="{D8885463-4344-4AE2-9844-37502321D68B}" type="slidenum">
              <a:rPr lang="de-CH" smtClean="0"/>
              <a:t>‹Nr.›</a:t>
            </a:fld>
            <a:endParaRPr lang="de-CH"/>
          </a:p>
        </p:txBody>
      </p:sp>
    </p:spTree>
    <p:extLst>
      <p:ext uri="{BB962C8B-B14F-4D97-AF65-F5344CB8AC3E}">
        <p14:creationId xmlns:p14="http://schemas.microsoft.com/office/powerpoint/2010/main" val="371223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BD622-A3E4-4292-8487-0E5813AEF612}"/>
              </a:ext>
            </a:extLst>
          </p:cNvPr>
          <p:cNvSpPr>
            <a:spLocks noGrp="1"/>
          </p:cNvSpPr>
          <p:nvPr>
            <p:ph type="title"/>
          </p:nvPr>
        </p:nvSpPr>
        <p:spPr>
          <a:xfrm>
            <a:off x="839788" y="365125"/>
            <a:ext cx="10515600" cy="1325563"/>
          </a:xfrm>
        </p:spPr>
        <p:txBody>
          <a:bodyPr/>
          <a:lstStyle/>
          <a:p>
            <a:r>
              <a:rPr lang="en-US"/>
              <a:t>Click to edit Master title style</a:t>
            </a:r>
            <a:endParaRPr lang="de-CH"/>
          </a:p>
        </p:txBody>
      </p:sp>
      <p:sp>
        <p:nvSpPr>
          <p:cNvPr id="3" name="Text Placeholder 2">
            <a:extLst>
              <a:ext uri="{FF2B5EF4-FFF2-40B4-BE49-F238E27FC236}">
                <a16:creationId xmlns:a16="http://schemas.microsoft.com/office/drawing/2014/main" id="{AA25A51C-DD8D-47F2-A72B-ED32DE80E5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4CB2A0-856F-4FA3-8678-94C03CE104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5" name="Text Placeholder 4">
            <a:extLst>
              <a:ext uri="{FF2B5EF4-FFF2-40B4-BE49-F238E27FC236}">
                <a16:creationId xmlns:a16="http://schemas.microsoft.com/office/drawing/2014/main" id="{C59476D6-823E-4338-AC3B-5A1E425E96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A64C0A-E474-4FF7-9382-9471725186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7" name="Date Placeholder 6">
            <a:extLst>
              <a:ext uri="{FF2B5EF4-FFF2-40B4-BE49-F238E27FC236}">
                <a16:creationId xmlns:a16="http://schemas.microsoft.com/office/drawing/2014/main" id="{AAE00516-EBD0-4E8D-BE40-97B0FF50955D}"/>
              </a:ext>
            </a:extLst>
          </p:cNvPr>
          <p:cNvSpPr>
            <a:spLocks noGrp="1"/>
          </p:cNvSpPr>
          <p:nvPr>
            <p:ph type="dt" sz="half" idx="10"/>
          </p:nvPr>
        </p:nvSpPr>
        <p:spPr/>
        <p:txBody>
          <a:bodyPr/>
          <a:lstStyle/>
          <a:p>
            <a:fld id="{18BB03E3-0FAC-4745-93D7-D1C0267C13BB}" type="datetimeFigureOut">
              <a:rPr lang="de-CH" smtClean="0"/>
              <a:t>30.08.23</a:t>
            </a:fld>
            <a:endParaRPr lang="de-CH"/>
          </a:p>
        </p:txBody>
      </p:sp>
      <p:sp>
        <p:nvSpPr>
          <p:cNvPr id="8" name="Footer Placeholder 7">
            <a:extLst>
              <a:ext uri="{FF2B5EF4-FFF2-40B4-BE49-F238E27FC236}">
                <a16:creationId xmlns:a16="http://schemas.microsoft.com/office/drawing/2014/main" id="{F5FDCBBF-A6E2-4454-B9A5-6CF406515601}"/>
              </a:ext>
            </a:extLst>
          </p:cNvPr>
          <p:cNvSpPr>
            <a:spLocks noGrp="1"/>
          </p:cNvSpPr>
          <p:nvPr>
            <p:ph type="ftr" sz="quarter" idx="11"/>
          </p:nvPr>
        </p:nvSpPr>
        <p:spPr/>
        <p:txBody>
          <a:bodyPr/>
          <a:lstStyle/>
          <a:p>
            <a:endParaRPr lang="de-CH"/>
          </a:p>
        </p:txBody>
      </p:sp>
      <p:sp>
        <p:nvSpPr>
          <p:cNvPr id="9" name="Slide Number Placeholder 8">
            <a:extLst>
              <a:ext uri="{FF2B5EF4-FFF2-40B4-BE49-F238E27FC236}">
                <a16:creationId xmlns:a16="http://schemas.microsoft.com/office/drawing/2014/main" id="{10A75860-8EF4-43F6-9AF5-F3EC16E56C54}"/>
              </a:ext>
            </a:extLst>
          </p:cNvPr>
          <p:cNvSpPr>
            <a:spLocks noGrp="1"/>
          </p:cNvSpPr>
          <p:nvPr>
            <p:ph type="sldNum" sz="quarter" idx="12"/>
          </p:nvPr>
        </p:nvSpPr>
        <p:spPr/>
        <p:txBody>
          <a:bodyPr/>
          <a:lstStyle/>
          <a:p>
            <a:fld id="{D8885463-4344-4AE2-9844-37502321D68B}" type="slidenum">
              <a:rPr lang="de-CH" smtClean="0"/>
              <a:t>‹Nr.›</a:t>
            </a:fld>
            <a:endParaRPr lang="de-CH"/>
          </a:p>
        </p:txBody>
      </p:sp>
    </p:spTree>
    <p:extLst>
      <p:ext uri="{BB962C8B-B14F-4D97-AF65-F5344CB8AC3E}">
        <p14:creationId xmlns:p14="http://schemas.microsoft.com/office/powerpoint/2010/main" val="3764411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4A2C7-26CA-47E4-999F-8774BA09BEDC}"/>
              </a:ext>
            </a:extLst>
          </p:cNvPr>
          <p:cNvSpPr>
            <a:spLocks noGrp="1"/>
          </p:cNvSpPr>
          <p:nvPr>
            <p:ph type="title"/>
          </p:nvPr>
        </p:nvSpPr>
        <p:spPr/>
        <p:txBody>
          <a:bodyPr/>
          <a:lstStyle/>
          <a:p>
            <a:r>
              <a:rPr lang="en-US"/>
              <a:t>Click to edit Master title style</a:t>
            </a:r>
            <a:endParaRPr lang="de-CH"/>
          </a:p>
        </p:txBody>
      </p:sp>
      <p:sp>
        <p:nvSpPr>
          <p:cNvPr id="3" name="Date Placeholder 2">
            <a:extLst>
              <a:ext uri="{FF2B5EF4-FFF2-40B4-BE49-F238E27FC236}">
                <a16:creationId xmlns:a16="http://schemas.microsoft.com/office/drawing/2014/main" id="{CBDC4214-5B4F-453D-B717-016A994B4ECE}"/>
              </a:ext>
            </a:extLst>
          </p:cNvPr>
          <p:cNvSpPr>
            <a:spLocks noGrp="1"/>
          </p:cNvSpPr>
          <p:nvPr>
            <p:ph type="dt" sz="half" idx="10"/>
          </p:nvPr>
        </p:nvSpPr>
        <p:spPr/>
        <p:txBody>
          <a:bodyPr/>
          <a:lstStyle/>
          <a:p>
            <a:fld id="{18BB03E3-0FAC-4745-93D7-D1C0267C13BB}" type="datetimeFigureOut">
              <a:rPr lang="de-CH" smtClean="0"/>
              <a:t>30.08.23</a:t>
            </a:fld>
            <a:endParaRPr lang="de-CH"/>
          </a:p>
        </p:txBody>
      </p:sp>
      <p:sp>
        <p:nvSpPr>
          <p:cNvPr id="4" name="Footer Placeholder 3">
            <a:extLst>
              <a:ext uri="{FF2B5EF4-FFF2-40B4-BE49-F238E27FC236}">
                <a16:creationId xmlns:a16="http://schemas.microsoft.com/office/drawing/2014/main" id="{BA87EA2A-A0E6-4C2F-A0DE-76B9F31DAA9A}"/>
              </a:ext>
            </a:extLst>
          </p:cNvPr>
          <p:cNvSpPr>
            <a:spLocks noGrp="1"/>
          </p:cNvSpPr>
          <p:nvPr>
            <p:ph type="ftr" sz="quarter" idx="11"/>
          </p:nvPr>
        </p:nvSpPr>
        <p:spPr/>
        <p:txBody>
          <a:bodyPr/>
          <a:lstStyle/>
          <a:p>
            <a:endParaRPr lang="de-CH"/>
          </a:p>
        </p:txBody>
      </p:sp>
      <p:sp>
        <p:nvSpPr>
          <p:cNvPr id="5" name="Slide Number Placeholder 4">
            <a:extLst>
              <a:ext uri="{FF2B5EF4-FFF2-40B4-BE49-F238E27FC236}">
                <a16:creationId xmlns:a16="http://schemas.microsoft.com/office/drawing/2014/main" id="{518C64E7-3229-41B0-83E3-79DBB862701A}"/>
              </a:ext>
            </a:extLst>
          </p:cNvPr>
          <p:cNvSpPr>
            <a:spLocks noGrp="1"/>
          </p:cNvSpPr>
          <p:nvPr>
            <p:ph type="sldNum" sz="quarter" idx="12"/>
          </p:nvPr>
        </p:nvSpPr>
        <p:spPr/>
        <p:txBody>
          <a:bodyPr/>
          <a:lstStyle/>
          <a:p>
            <a:fld id="{D8885463-4344-4AE2-9844-37502321D68B}" type="slidenum">
              <a:rPr lang="de-CH" smtClean="0"/>
              <a:t>‹Nr.›</a:t>
            </a:fld>
            <a:endParaRPr lang="de-CH"/>
          </a:p>
        </p:txBody>
      </p:sp>
    </p:spTree>
    <p:extLst>
      <p:ext uri="{BB962C8B-B14F-4D97-AF65-F5344CB8AC3E}">
        <p14:creationId xmlns:p14="http://schemas.microsoft.com/office/powerpoint/2010/main" val="2781294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17E9EA-6E00-4294-94FC-A14B84FBCB63}"/>
              </a:ext>
            </a:extLst>
          </p:cNvPr>
          <p:cNvSpPr>
            <a:spLocks noGrp="1"/>
          </p:cNvSpPr>
          <p:nvPr>
            <p:ph type="dt" sz="half" idx="10"/>
          </p:nvPr>
        </p:nvSpPr>
        <p:spPr/>
        <p:txBody>
          <a:bodyPr/>
          <a:lstStyle/>
          <a:p>
            <a:fld id="{18BB03E3-0FAC-4745-93D7-D1C0267C13BB}" type="datetimeFigureOut">
              <a:rPr lang="de-CH" smtClean="0"/>
              <a:t>30.08.23</a:t>
            </a:fld>
            <a:endParaRPr lang="de-CH"/>
          </a:p>
        </p:txBody>
      </p:sp>
      <p:sp>
        <p:nvSpPr>
          <p:cNvPr id="3" name="Footer Placeholder 2">
            <a:extLst>
              <a:ext uri="{FF2B5EF4-FFF2-40B4-BE49-F238E27FC236}">
                <a16:creationId xmlns:a16="http://schemas.microsoft.com/office/drawing/2014/main" id="{87F90988-B02B-4663-90B3-BCB46CA4C9F2}"/>
              </a:ext>
            </a:extLst>
          </p:cNvPr>
          <p:cNvSpPr>
            <a:spLocks noGrp="1"/>
          </p:cNvSpPr>
          <p:nvPr>
            <p:ph type="ftr" sz="quarter" idx="11"/>
          </p:nvPr>
        </p:nvSpPr>
        <p:spPr/>
        <p:txBody>
          <a:bodyPr/>
          <a:lstStyle/>
          <a:p>
            <a:endParaRPr lang="de-CH"/>
          </a:p>
        </p:txBody>
      </p:sp>
      <p:sp>
        <p:nvSpPr>
          <p:cNvPr id="4" name="Slide Number Placeholder 3">
            <a:extLst>
              <a:ext uri="{FF2B5EF4-FFF2-40B4-BE49-F238E27FC236}">
                <a16:creationId xmlns:a16="http://schemas.microsoft.com/office/drawing/2014/main" id="{7D7C3E8C-8E8B-466F-AF60-F49128B66AA7}"/>
              </a:ext>
            </a:extLst>
          </p:cNvPr>
          <p:cNvSpPr>
            <a:spLocks noGrp="1"/>
          </p:cNvSpPr>
          <p:nvPr>
            <p:ph type="sldNum" sz="quarter" idx="12"/>
          </p:nvPr>
        </p:nvSpPr>
        <p:spPr/>
        <p:txBody>
          <a:bodyPr/>
          <a:lstStyle/>
          <a:p>
            <a:fld id="{D8885463-4344-4AE2-9844-37502321D68B}" type="slidenum">
              <a:rPr lang="de-CH" smtClean="0"/>
              <a:t>‹Nr.›</a:t>
            </a:fld>
            <a:endParaRPr lang="de-CH"/>
          </a:p>
        </p:txBody>
      </p:sp>
    </p:spTree>
    <p:extLst>
      <p:ext uri="{BB962C8B-B14F-4D97-AF65-F5344CB8AC3E}">
        <p14:creationId xmlns:p14="http://schemas.microsoft.com/office/powerpoint/2010/main" val="3708872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23506-7D87-478F-9A07-B6D78850F3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CH"/>
          </a:p>
        </p:txBody>
      </p:sp>
      <p:sp>
        <p:nvSpPr>
          <p:cNvPr id="3" name="Content Placeholder 2">
            <a:extLst>
              <a:ext uri="{FF2B5EF4-FFF2-40B4-BE49-F238E27FC236}">
                <a16:creationId xmlns:a16="http://schemas.microsoft.com/office/drawing/2014/main" id="{2A296F50-A700-48BC-9634-C58FE3C848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Text Placeholder 3">
            <a:extLst>
              <a:ext uri="{FF2B5EF4-FFF2-40B4-BE49-F238E27FC236}">
                <a16:creationId xmlns:a16="http://schemas.microsoft.com/office/drawing/2014/main" id="{E65863DF-7ABB-4DF2-B799-B1E728CF6C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FF3706-1389-4845-A37D-7328270C4A57}"/>
              </a:ext>
            </a:extLst>
          </p:cNvPr>
          <p:cNvSpPr>
            <a:spLocks noGrp="1"/>
          </p:cNvSpPr>
          <p:nvPr>
            <p:ph type="dt" sz="half" idx="10"/>
          </p:nvPr>
        </p:nvSpPr>
        <p:spPr/>
        <p:txBody>
          <a:bodyPr/>
          <a:lstStyle/>
          <a:p>
            <a:fld id="{18BB03E3-0FAC-4745-93D7-D1C0267C13BB}" type="datetimeFigureOut">
              <a:rPr lang="de-CH" smtClean="0"/>
              <a:t>30.08.23</a:t>
            </a:fld>
            <a:endParaRPr lang="de-CH"/>
          </a:p>
        </p:txBody>
      </p:sp>
      <p:sp>
        <p:nvSpPr>
          <p:cNvPr id="6" name="Footer Placeholder 5">
            <a:extLst>
              <a:ext uri="{FF2B5EF4-FFF2-40B4-BE49-F238E27FC236}">
                <a16:creationId xmlns:a16="http://schemas.microsoft.com/office/drawing/2014/main" id="{2A2925D0-3308-4768-8FED-AF9BEB1F7EB3}"/>
              </a:ext>
            </a:extLst>
          </p:cNvPr>
          <p:cNvSpPr>
            <a:spLocks noGrp="1"/>
          </p:cNvSpPr>
          <p:nvPr>
            <p:ph type="ftr" sz="quarter" idx="11"/>
          </p:nvPr>
        </p:nvSpPr>
        <p:spPr/>
        <p:txBody>
          <a:bodyPr/>
          <a:lstStyle/>
          <a:p>
            <a:endParaRPr lang="de-CH"/>
          </a:p>
        </p:txBody>
      </p:sp>
      <p:sp>
        <p:nvSpPr>
          <p:cNvPr id="7" name="Slide Number Placeholder 6">
            <a:extLst>
              <a:ext uri="{FF2B5EF4-FFF2-40B4-BE49-F238E27FC236}">
                <a16:creationId xmlns:a16="http://schemas.microsoft.com/office/drawing/2014/main" id="{303DEA79-E63F-4F13-9B36-7AF2D1D92EBC}"/>
              </a:ext>
            </a:extLst>
          </p:cNvPr>
          <p:cNvSpPr>
            <a:spLocks noGrp="1"/>
          </p:cNvSpPr>
          <p:nvPr>
            <p:ph type="sldNum" sz="quarter" idx="12"/>
          </p:nvPr>
        </p:nvSpPr>
        <p:spPr/>
        <p:txBody>
          <a:bodyPr/>
          <a:lstStyle/>
          <a:p>
            <a:fld id="{D8885463-4344-4AE2-9844-37502321D68B}" type="slidenum">
              <a:rPr lang="de-CH" smtClean="0"/>
              <a:t>‹Nr.›</a:t>
            </a:fld>
            <a:endParaRPr lang="de-CH"/>
          </a:p>
        </p:txBody>
      </p:sp>
    </p:spTree>
    <p:extLst>
      <p:ext uri="{BB962C8B-B14F-4D97-AF65-F5344CB8AC3E}">
        <p14:creationId xmlns:p14="http://schemas.microsoft.com/office/powerpoint/2010/main" val="54425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A8036-1D5E-4293-95C9-A47A9BCDB5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CH"/>
          </a:p>
        </p:txBody>
      </p:sp>
      <p:sp>
        <p:nvSpPr>
          <p:cNvPr id="3" name="Picture Placeholder 2">
            <a:extLst>
              <a:ext uri="{FF2B5EF4-FFF2-40B4-BE49-F238E27FC236}">
                <a16:creationId xmlns:a16="http://schemas.microsoft.com/office/drawing/2014/main" id="{1EE6A8BC-61CB-4222-9828-B1C00B9198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 Placeholder 3">
            <a:extLst>
              <a:ext uri="{FF2B5EF4-FFF2-40B4-BE49-F238E27FC236}">
                <a16:creationId xmlns:a16="http://schemas.microsoft.com/office/drawing/2014/main" id="{E517D12E-2C04-48B8-940A-6B084A4D1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F8500A-32FE-4F2A-AC2E-EB1899590EB7}"/>
              </a:ext>
            </a:extLst>
          </p:cNvPr>
          <p:cNvSpPr>
            <a:spLocks noGrp="1"/>
          </p:cNvSpPr>
          <p:nvPr>
            <p:ph type="dt" sz="half" idx="10"/>
          </p:nvPr>
        </p:nvSpPr>
        <p:spPr/>
        <p:txBody>
          <a:bodyPr/>
          <a:lstStyle/>
          <a:p>
            <a:fld id="{18BB03E3-0FAC-4745-93D7-D1C0267C13BB}" type="datetimeFigureOut">
              <a:rPr lang="de-CH" smtClean="0"/>
              <a:t>30.08.23</a:t>
            </a:fld>
            <a:endParaRPr lang="de-CH"/>
          </a:p>
        </p:txBody>
      </p:sp>
      <p:sp>
        <p:nvSpPr>
          <p:cNvPr id="6" name="Footer Placeholder 5">
            <a:extLst>
              <a:ext uri="{FF2B5EF4-FFF2-40B4-BE49-F238E27FC236}">
                <a16:creationId xmlns:a16="http://schemas.microsoft.com/office/drawing/2014/main" id="{C8CCC0B2-7549-401A-968A-1EAE4301681B}"/>
              </a:ext>
            </a:extLst>
          </p:cNvPr>
          <p:cNvSpPr>
            <a:spLocks noGrp="1"/>
          </p:cNvSpPr>
          <p:nvPr>
            <p:ph type="ftr" sz="quarter" idx="11"/>
          </p:nvPr>
        </p:nvSpPr>
        <p:spPr/>
        <p:txBody>
          <a:bodyPr/>
          <a:lstStyle/>
          <a:p>
            <a:endParaRPr lang="de-CH"/>
          </a:p>
        </p:txBody>
      </p:sp>
      <p:sp>
        <p:nvSpPr>
          <p:cNvPr id="7" name="Slide Number Placeholder 6">
            <a:extLst>
              <a:ext uri="{FF2B5EF4-FFF2-40B4-BE49-F238E27FC236}">
                <a16:creationId xmlns:a16="http://schemas.microsoft.com/office/drawing/2014/main" id="{9E452144-4C61-49B5-B1BC-BC4960E4B757}"/>
              </a:ext>
            </a:extLst>
          </p:cNvPr>
          <p:cNvSpPr>
            <a:spLocks noGrp="1"/>
          </p:cNvSpPr>
          <p:nvPr>
            <p:ph type="sldNum" sz="quarter" idx="12"/>
          </p:nvPr>
        </p:nvSpPr>
        <p:spPr/>
        <p:txBody>
          <a:bodyPr/>
          <a:lstStyle/>
          <a:p>
            <a:fld id="{D8885463-4344-4AE2-9844-37502321D68B}" type="slidenum">
              <a:rPr lang="de-CH" smtClean="0"/>
              <a:t>‹Nr.›</a:t>
            </a:fld>
            <a:endParaRPr lang="de-CH"/>
          </a:p>
        </p:txBody>
      </p:sp>
    </p:spTree>
    <p:extLst>
      <p:ext uri="{BB962C8B-B14F-4D97-AF65-F5344CB8AC3E}">
        <p14:creationId xmlns:p14="http://schemas.microsoft.com/office/powerpoint/2010/main" val="2813922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4666AC-7A89-43A8-8D0E-78825A172E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e-CH"/>
          </a:p>
        </p:txBody>
      </p:sp>
      <p:sp>
        <p:nvSpPr>
          <p:cNvPr id="3" name="Text Placeholder 2">
            <a:extLst>
              <a:ext uri="{FF2B5EF4-FFF2-40B4-BE49-F238E27FC236}">
                <a16:creationId xmlns:a16="http://schemas.microsoft.com/office/drawing/2014/main" id="{21088EB2-9137-47ED-B290-017737E22B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a:extLst>
              <a:ext uri="{FF2B5EF4-FFF2-40B4-BE49-F238E27FC236}">
                <a16:creationId xmlns:a16="http://schemas.microsoft.com/office/drawing/2014/main" id="{201DB469-432B-4FB9-8B62-6E99B8157D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B03E3-0FAC-4745-93D7-D1C0267C13BB}" type="datetimeFigureOut">
              <a:rPr lang="de-CH" smtClean="0"/>
              <a:t>30.08.23</a:t>
            </a:fld>
            <a:endParaRPr lang="de-CH"/>
          </a:p>
        </p:txBody>
      </p:sp>
      <p:sp>
        <p:nvSpPr>
          <p:cNvPr id="5" name="Footer Placeholder 4">
            <a:extLst>
              <a:ext uri="{FF2B5EF4-FFF2-40B4-BE49-F238E27FC236}">
                <a16:creationId xmlns:a16="http://schemas.microsoft.com/office/drawing/2014/main" id="{C0BA783A-CF83-4E4D-B102-B7F9E2234B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Slide Number Placeholder 5">
            <a:extLst>
              <a:ext uri="{FF2B5EF4-FFF2-40B4-BE49-F238E27FC236}">
                <a16:creationId xmlns:a16="http://schemas.microsoft.com/office/drawing/2014/main" id="{2C44D7A6-9AC7-4F9B-8390-3E91E84BED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885463-4344-4AE2-9844-37502321D68B}" type="slidenum">
              <a:rPr lang="de-CH" smtClean="0"/>
              <a:t>‹Nr.›</a:t>
            </a:fld>
            <a:endParaRPr lang="de-CH"/>
          </a:p>
        </p:txBody>
      </p:sp>
    </p:spTree>
    <p:extLst>
      <p:ext uri="{BB962C8B-B14F-4D97-AF65-F5344CB8AC3E}">
        <p14:creationId xmlns:p14="http://schemas.microsoft.com/office/powerpoint/2010/main" val="1050097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ustomXml" Target="../../customXml/item3.xml"/><Relationship Id="rId1" Type="http://schemas.openxmlformats.org/officeDocument/2006/relationships/customXml" Target="../../customXml/item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9C89B-1FB3-497C-89CF-EB73C33A8543}"/>
              </a:ext>
            </a:extLst>
          </p:cNvPr>
          <p:cNvSpPr>
            <a:spLocks noGrp="1"/>
          </p:cNvSpPr>
          <p:nvPr>
            <p:ph type="ctrTitle"/>
          </p:nvPr>
        </p:nvSpPr>
        <p:spPr>
          <a:xfrm>
            <a:off x="1524000" y="1122363"/>
            <a:ext cx="9144000" cy="1137511"/>
          </a:xfrm>
        </p:spPr>
        <p:txBody>
          <a:bodyPr>
            <a:normAutofit/>
          </a:bodyPr>
          <a:lstStyle/>
          <a:p>
            <a:r>
              <a:rPr lang="de-CH" sz="3600" dirty="0">
                <a:latin typeface="Arial" panose="020B0604020202020204" pitchFamily="34" charset="0"/>
                <a:cs typeface="Arial" panose="020B0604020202020204" pitchFamily="34" charset="0"/>
              </a:rPr>
              <a:t>Die Entwicklung des Verfassungsrechts </a:t>
            </a:r>
            <a:br>
              <a:rPr lang="de-CH" sz="3600" dirty="0">
                <a:latin typeface="Arial" panose="020B0604020202020204" pitchFamily="34" charset="0"/>
                <a:cs typeface="Arial" panose="020B0604020202020204" pitchFamily="34" charset="0"/>
              </a:rPr>
            </a:br>
            <a:r>
              <a:rPr lang="de-CH" sz="3600" dirty="0">
                <a:latin typeface="Arial" panose="020B0604020202020204" pitchFamily="34" charset="0"/>
                <a:cs typeface="Arial" panose="020B0604020202020204" pitchFamily="34" charset="0"/>
              </a:rPr>
              <a:t>von Graubünden 1767 - 1892</a:t>
            </a:r>
          </a:p>
        </p:txBody>
      </p:sp>
      <p:sp>
        <p:nvSpPr>
          <p:cNvPr id="3" name="Subtitle 2">
            <a:extLst>
              <a:ext uri="{FF2B5EF4-FFF2-40B4-BE49-F238E27FC236}">
                <a16:creationId xmlns:a16="http://schemas.microsoft.com/office/drawing/2014/main" id="{3E36AF09-303F-458F-A690-2AFB5DAF7967}"/>
              </a:ext>
            </a:extLst>
          </p:cNvPr>
          <p:cNvSpPr>
            <a:spLocks noGrp="1"/>
          </p:cNvSpPr>
          <p:nvPr>
            <p:ph type="subTitle" idx="1"/>
          </p:nvPr>
        </p:nvSpPr>
        <p:spPr>
          <a:xfrm>
            <a:off x="1524000" y="2997925"/>
            <a:ext cx="9144000" cy="1025435"/>
          </a:xfrm>
        </p:spPr>
        <p:txBody>
          <a:bodyPr>
            <a:noAutofit/>
          </a:bodyPr>
          <a:lstStyle/>
          <a:p>
            <a:r>
              <a:rPr lang="de-CH" sz="2800" dirty="0"/>
              <a:t>Vortrag bei der Historischen Gesellschaft Graubünden </a:t>
            </a:r>
          </a:p>
          <a:p>
            <a:pPr>
              <a:spcBef>
                <a:spcPts val="400"/>
              </a:spcBef>
            </a:pPr>
            <a:r>
              <a:rPr lang="de-CH" sz="2800" dirty="0"/>
              <a:t>in Chur am 29. August 2023</a:t>
            </a:r>
          </a:p>
          <a:p>
            <a:pPr>
              <a:spcBef>
                <a:spcPts val="1400"/>
              </a:spcBef>
            </a:pPr>
            <a:r>
              <a:rPr lang="de-CH" sz="2800" dirty="0"/>
              <a:t> Rainer J. Schweizer</a:t>
            </a:r>
          </a:p>
        </p:txBody>
      </p:sp>
    </p:spTree>
    <p:custDataLst>
      <p:custData r:id="rId1"/>
      <p:custData r:id="rId2"/>
    </p:custDataLst>
    <p:extLst>
      <p:ext uri="{BB962C8B-B14F-4D97-AF65-F5344CB8AC3E}">
        <p14:creationId xmlns:p14="http://schemas.microsoft.com/office/powerpoint/2010/main" val="2582903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97C9D4-A0A1-2B6F-A776-BAC882ECC8B6}"/>
              </a:ext>
            </a:extLst>
          </p:cNvPr>
          <p:cNvSpPr>
            <a:spLocks noGrp="1"/>
          </p:cNvSpPr>
          <p:nvPr>
            <p:ph type="title"/>
          </p:nvPr>
        </p:nvSpPr>
        <p:spPr>
          <a:xfrm>
            <a:off x="838200" y="365126"/>
            <a:ext cx="10515600" cy="906626"/>
          </a:xfrm>
        </p:spPr>
        <p:txBody>
          <a:bodyPr>
            <a:normAutofit/>
          </a:bodyPr>
          <a:lstStyle/>
          <a:p>
            <a:r>
              <a:rPr lang="de-CH" sz="3200" dirty="0">
                <a:latin typeface="Arial" panose="020B0604020202020204" pitchFamily="34" charset="0"/>
                <a:cs typeface="Arial" panose="020B0604020202020204" pitchFamily="34" charset="0"/>
              </a:rPr>
              <a:t>III. Die grosse Reform von 1794				XX</a:t>
            </a:r>
          </a:p>
        </p:txBody>
      </p:sp>
      <p:sp>
        <p:nvSpPr>
          <p:cNvPr id="3" name="Inhaltsplatzhalter 2">
            <a:extLst>
              <a:ext uri="{FF2B5EF4-FFF2-40B4-BE49-F238E27FC236}">
                <a16:creationId xmlns:a16="http://schemas.microsoft.com/office/drawing/2014/main" id="{EC0CE48C-E641-E3CC-0462-50B47C492298}"/>
              </a:ext>
            </a:extLst>
          </p:cNvPr>
          <p:cNvSpPr>
            <a:spLocks noGrp="1"/>
          </p:cNvSpPr>
          <p:nvPr>
            <p:ph idx="1"/>
          </p:nvPr>
        </p:nvSpPr>
        <p:spPr>
          <a:xfrm>
            <a:off x="838200" y="1271752"/>
            <a:ext cx="10515600" cy="4905211"/>
          </a:xfrm>
        </p:spPr>
        <p:txBody>
          <a:bodyPr>
            <a:normAutofit fontScale="92500" lnSpcReduction="20000"/>
          </a:bodyPr>
          <a:lstStyle/>
          <a:p>
            <a:pPr marL="0" indent="0">
              <a:lnSpc>
                <a:spcPct val="110000"/>
              </a:lnSpc>
              <a:buNone/>
            </a:pPr>
            <a:r>
              <a:rPr lang="de-CH" sz="2600" dirty="0">
                <a:latin typeface="Arial" panose="020B0604020202020204" pitchFamily="34" charset="0"/>
                <a:cs typeface="Arial" panose="020B0604020202020204" pitchFamily="34" charset="0"/>
              </a:rPr>
              <a:t>Ein zentraler Anstoss ist die Forderung des </a:t>
            </a:r>
            <a:r>
              <a:rPr lang="de-CH" sz="2600" dirty="0" err="1">
                <a:latin typeface="Arial" panose="020B0604020202020204" pitchFamily="34" charset="0"/>
                <a:cs typeface="Arial" panose="020B0604020202020204" pitchFamily="34" charset="0"/>
              </a:rPr>
              <a:t>Zehngerichtebundes</a:t>
            </a:r>
            <a:r>
              <a:rPr lang="de-CH" sz="2600" dirty="0">
                <a:latin typeface="Arial" panose="020B0604020202020204" pitchFamily="34" charset="0"/>
                <a:cs typeface="Arial" panose="020B0604020202020204" pitchFamily="34" charset="0"/>
              </a:rPr>
              <a:t>, dass jedermann schwören soll, dass </a:t>
            </a:r>
            <a:r>
              <a:rPr lang="de-CH" sz="2600" b="1" dirty="0">
                <a:latin typeface="Arial" panose="020B0604020202020204" pitchFamily="34" charset="0"/>
                <a:cs typeface="Arial" panose="020B0604020202020204" pitchFamily="34" charset="0"/>
              </a:rPr>
              <a:t>jede Korruption bestraft </a:t>
            </a:r>
            <a:r>
              <a:rPr lang="de-CH" sz="2600" dirty="0">
                <a:latin typeface="Arial" panose="020B0604020202020204" pitchFamily="34" charset="0"/>
                <a:cs typeface="Arial" panose="020B0604020202020204" pitchFamily="34" charset="0"/>
              </a:rPr>
              <a:t>werden soll: </a:t>
            </a:r>
          </a:p>
          <a:p>
            <a:pPr marL="0" indent="0">
              <a:lnSpc>
                <a:spcPct val="110000"/>
              </a:lnSpc>
              <a:buNone/>
            </a:pPr>
            <a:r>
              <a:rPr lang="de-CH"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Ihr werdet erkennen und wissen, dass aller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unrechtmässige</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Gewalt,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Tirannei</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und Einbruch in die Freiheit unsers geliebten Vaterlandes, einzig und allein durch Praktiken entstanden sind, und mithin als Wurzel alles Uebels, aufs schärfste und strengste müssen abgeschnitten werden, demnach Jeder, der Geld, Wein, oder anders nimmt, um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Gemeinds</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Gerichts- oder Landessachen zu betreiben, insonderheit was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izige</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nöthige</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und heilsam zu machende Verordnungen, Untersuchungen und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Abstraffungen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betrift</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der soll als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meinidig</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an Leib, Ehre, Gut und Blut, ohne alle Gnade bestraft werden;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imgleichen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ein Jeder, der um einige Praktiken im geringsten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weiss</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und es nicht schleunig anzeigt, ist in die gleiche Strafe verfallen.</a:t>
            </a:r>
            <a:r>
              <a:rPr lang="de-CH" i="1" dirty="0">
                <a:latin typeface="Times New Roman" panose="02020603050405020304" pitchFamily="18" charset="0"/>
                <a:cs typeface="Times New Roman" panose="02020603050405020304" pitchFamily="18" charset="0"/>
              </a:rPr>
              <a:t> »</a:t>
            </a:r>
          </a:p>
          <a:p>
            <a:pPr marL="0" indent="0">
              <a:buNone/>
            </a:pPr>
            <a:endParaRPr lang="de-CH" sz="1800" dirty="0">
              <a:effectLst/>
              <a:latin typeface="Times New Roman" panose="02020603050405020304" pitchFamily="18" charset="0"/>
              <a:ea typeface="Times New Roman" panose="02020603050405020304" pitchFamily="18" charset="0"/>
            </a:endParaRPr>
          </a:p>
          <a:p>
            <a:pPr marL="0" indent="0">
              <a:buNone/>
            </a:pPr>
            <a:endParaRPr lang="de-CH"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198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494A6D-66EE-F569-E093-2E7A225FCB1B}"/>
              </a:ext>
            </a:extLst>
          </p:cNvPr>
          <p:cNvSpPr>
            <a:spLocks noGrp="1"/>
          </p:cNvSpPr>
          <p:nvPr>
            <p:ph type="title"/>
          </p:nvPr>
        </p:nvSpPr>
        <p:spPr>
          <a:xfrm>
            <a:off x="838200" y="365126"/>
            <a:ext cx="10515600" cy="948668"/>
          </a:xfrm>
        </p:spPr>
        <p:txBody>
          <a:bodyPr>
            <a:normAutofit/>
          </a:bodyPr>
          <a:lstStyle/>
          <a:p>
            <a:r>
              <a:rPr lang="de-CH" sz="3200" dirty="0">
                <a:latin typeface="Arial" panose="020B0604020202020204" pitchFamily="34" charset="0"/>
                <a:cs typeface="Arial" panose="020B0604020202020204" pitchFamily="34" charset="0"/>
              </a:rPr>
              <a:t>III. Die grosse Reform von 1794</a:t>
            </a:r>
            <a:endParaRPr lang="de-CH" sz="3200" dirty="0"/>
          </a:p>
        </p:txBody>
      </p:sp>
      <p:sp>
        <p:nvSpPr>
          <p:cNvPr id="3" name="Inhaltsplatzhalter 2">
            <a:extLst>
              <a:ext uri="{FF2B5EF4-FFF2-40B4-BE49-F238E27FC236}">
                <a16:creationId xmlns:a16="http://schemas.microsoft.com/office/drawing/2014/main" id="{D64CC94C-B570-CD1F-CE8A-F8AD1ABB9686}"/>
              </a:ext>
            </a:extLst>
          </p:cNvPr>
          <p:cNvSpPr>
            <a:spLocks noGrp="1"/>
          </p:cNvSpPr>
          <p:nvPr>
            <p:ph idx="1"/>
          </p:nvPr>
        </p:nvSpPr>
        <p:spPr>
          <a:xfrm>
            <a:off x="838200" y="1313794"/>
            <a:ext cx="10515600" cy="4863169"/>
          </a:xfrm>
        </p:spPr>
        <p:txBody>
          <a:bodyPr>
            <a:normAutofit lnSpcReduction="10000"/>
          </a:bodyPr>
          <a:lstStyle/>
          <a:p>
            <a:pPr marL="0" indent="0">
              <a:buNone/>
            </a:pPr>
            <a:r>
              <a:rPr lang="de-CH" dirty="0">
                <a:latin typeface="Arial" panose="020B0604020202020204" pitchFamily="34" charset="0"/>
                <a:cs typeface="Arial" panose="020B0604020202020204" pitchFamily="34" charset="0"/>
              </a:rPr>
              <a:t>Zentral  in der Reform sind die strengen Sicherungen der demokratischen Entscheidungsverfahren und der Unabhängigkeit der Gerichte, z.B. durch Unvereinbarkeitsregeln und durch Unzulässigkeit einer stellvertretenden Ausübung der Rechte der Bürger durch vorgesetzte Behördenmitglieder, sodann durch umfassende Transparenz aller Verfahren, durch Verbote unzulässiger Beeinflussungen der Abstimmungen, durch Verlust der politischen Rechte bei Abhängigkeit von ausländischen Staaten, bes. aufgrund von Pensionen oder ausländischen Mandaten in Politik oder Militär, schliesslich gibt es auch strikte Vorgaben für korrekte und kontrollierte Protokollierungen und Aktenführung.</a:t>
            </a:r>
          </a:p>
          <a:p>
            <a:pPr marL="0" indent="0">
              <a:buNone/>
            </a:pPr>
            <a:r>
              <a:rPr lang="de-CH" dirty="0">
                <a:latin typeface="Arial" panose="020B0604020202020204" pitchFamily="34" charset="0"/>
                <a:cs typeface="Arial" panose="020B0604020202020204" pitchFamily="34" charset="0"/>
              </a:rPr>
              <a:t>.</a:t>
            </a:r>
          </a:p>
          <a:p>
            <a:pPr marL="0" indent="0">
              <a:buNone/>
            </a:pPr>
            <a:endParaRPr lang="de-CH" dirty="0"/>
          </a:p>
        </p:txBody>
      </p:sp>
    </p:spTree>
    <p:extLst>
      <p:ext uri="{BB962C8B-B14F-4D97-AF65-F5344CB8AC3E}">
        <p14:creationId xmlns:p14="http://schemas.microsoft.com/office/powerpoint/2010/main" val="1521044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B3B52C-69DF-0253-33DB-F74892D1907A}"/>
              </a:ext>
            </a:extLst>
          </p:cNvPr>
          <p:cNvSpPr>
            <a:spLocks noGrp="1"/>
          </p:cNvSpPr>
          <p:nvPr>
            <p:ph type="title"/>
          </p:nvPr>
        </p:nvSpPr>
        <p:spPr>
          <a:xfrm>
            <a:off x="838200" y="365125"/>
            <a:ext cx="10515600" cy="927647"/>
          </a:xfrm>
        </p:spPr>
        <p:txBody>
          <a:bodyPr>
            <a:normAutofit/>
          </a:bodyPr>
          <a:lstStyle/>
          <a:p>
            <a:r>
              <a:rPr lang="de-CH" sz="3200" dirty="0">
                <a:latin typeface="Arial" panose="020B0604020202020204" pitchFamily="34" charset="0"/>
                <a:cs typeface="Arial" panose="020B0604020202020204" pitchFamily="34" charset="0"/>
              </a:rPr>
              <a:t>III. Die grosse Reform von 1794</a:t>
            </a:r>
            <a:endParaRPr lang="de-CH" sz="3200" dirty="0"/>
          </a:p>
        </p:txBody>
      </p:sp>
      <p:sp>
        <p:nvSpPr>
          <p:cNvPr id="3" name="Inhaltsplatzhalter 2">
            <a:extLst>
              <a:ext uri="{FF2B5EF4-FFF2-40B4-BE49-F238E27FC236}">
                <a16:creationId xmlns:a16="http://schemas.microsoft.com/office/drawing/2014/main" id="{98521AA9-94AD-E7AA-4BAA-2256C6781230}"/>
              </a:ext>
            </a:extLst>
          </p:cNvPr>
          <p:cNvSpPr>
            <a:spLocks noGrp="1"/>
          </p:cNvSpPr>
          <p:nvPr>
            <p:ph idx="1"/>
          </p:nvPr>
        </p:nvSpPr>
        <p:spPr>
          <a:xfrm>
            <a:off x="838200" y="1524000"/>
            <a:ext cx="10515600" cy="4652963"/>
          </a:xfrm>
        </p:spPr>
        <p:txBody>
          <a:bodyPr/>
          <a:lstStyle/>
          <a:p>
            <a:pPr marL="0" indent="0">
              <a:buNone/>
            </a:pPr>
            <a:r>
              <a:rPr lang="de-CH" dirty="0">
                <a:latin typeface="Arial" panose="020B0604020202020204" pitchFamily="34" charset="0"/>
                <a:cs typeface="Arial" panose="020B0604020202020204" pitchFamily="34" charset="0"/>
              </a:rPr>
              <a:t>Neben den Garantien des Rechtsstaats werden Regeln über Erwerb und Verlust des Heimatrechts und zur Freizügigkeit der Bündner in Graubünden, über die Versorgung des Landes mit Lebensmitteln, über die Sozialhilfe an die Armen (Art. 38 und Art. 14 Abs. 2) sowie über den Ausbau der allgemeinen Schulbildung und der staatsbürgerlichen Kenntnisse (Art. 50) beschlossen.</a:t>
            </a:r>
            <a:endParaRPr lang="de-CH" dirty="0"/>
          </a:p>
        </p:txBody>
      </p:sp>
    </p:spTree>
    <p:extLst>
      <p:ext uri="{BB962C8B-B14F-4D97-AF65-F5344CB8AC3E}">
        <p14:creationId xmlns:p14="http://schemas.microsoft.com/office/powerpoint/2010/main" val="1390202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87F755-B55F-E40E-0EE3-AACC33660885}"/>
              </a:ext>
            </a:extLst>
          </p:cNvPr>
          <p:cNvSpPr>
            <a:spLocks noGrp="1"/>
          </p:cNvSpPr>
          <p:nvPr>
            <p:ph type="title"/>
          </p:nvPr>
        </p:nvSpPr>
        <p:spPr>
          <a:xfrm>
            <a:off x="838200" y="365126"/>
            <a:ext cx="10515600" cy="1015440"/>
          </a:xfrm>
        </p:spPr>
        <p:txBody>
          <a:bodyPr>
            <a:normAutofit/>
          </a:bodyPr>
          <a:lstStyle/>
          <a:p>
            <a:r>
              <a:rPr lang="de-CH" sz="3200" dirty="0">
                <a:latin typeface="Arial" panose="020B0604020202020204" pitchFamily="34" charset="0"/>
                <a:cs typeface="Arial" panose="020B0604020202020204" pitchFamily="34" charset="0"/>
              </a:rPr>
              <a:t>III. Die grosse Reform von 1794: Beispielhafte Regeln:</a:t>
            </a:r>
          </a:p>
        </p:txBody>
      </p:sp>
      <p:sp>
        <p:nvSpPr>
          <p:cNvPr id="3" name="Inhaltsplatzhalter 2">
            <a:extLst>
              <a:ext uri="{FF2B5EF4-FFF2-40B4-BE49-F238E27FC236}">
                <a16:creationId xmlns:a16="http://schemas.microsoft.com/office/drawing/2014/main" id="{7B26CD81-8372-5A90-C91F-F051486C358D}"/>
              </a:ext>
            </a:extLst>
          </p:cNvPr>
          <p:cNvSpPr>
            <a:spLocks noGrp="1"/>
          </p:cNvSpPr>
          <p:nvPr>
            <p:ph idx="1"/>
          </p:nvPr>
        </p:nvSpPr>
        <p:spPr/>
        <p:txBody>
          <a:bodyPr>
            <a:normAutofit lnSpcReduction="10000"/>
          </a:bodyPr>
          <a:lstStyle/>
          <a:p>
            <a:pPr marL="0" indent="0">
              <a:buNone/>
            </a:pPr>
            <a:r>
              <a:rPr lang="de-CH" sz="2800" b="1" dirty="0">
                <a:latin typeface="Arial" panose="020B0604020202020204" pitchFamily="34" charset="0"/>
                <a:cs typeface="Arial" panose="020B0604020202020204" pitchFamily="34" charset="0"/>
              </a:rPr>
              <a:t>Generelle Öffentlichkeit </a:t>
            </a:r>
            <a:r>
              <a:rPr lang="de-CH" sz="2800" dirty="0">
                <a:latin typeface="Arial" panose="020B0604020202020204" pitchFamily="34" charset="0"/>
                <a:cs typeface="Arial" panose="020B0604020202020204" pitchFamily="34" charset="0"/>
              </a:rPr>
              <a:t>der Vereidigungen und jeder Verhandlung der Versammlungen des Bundes:</a:t>
            </a:r>
          </a:p>
          <a:p>
            <a:pPr marL="0" indent="0">
              <a:buNone/>
            </a:pPr>
            <a:r>
              <a:rPr lang="de-CH" i="1" dirty="0">
                <a:latin typeface="Times New Roman" panose="02020603050405020304" pitchFamily="18" charset="0"/>
                <a:cs typeface="Times New Roman" panose="02020603050405020304" pitchFamily="18" charset="0"/>
              </a:rPr>
              <a:t>Art. 1. Alle Häupter und </a:t>
            </a:r>
            <a:r>
              <a:rPr lang="de-CH" i="1" dirty="0" err="1">
                <a:latin typeface="Times New Roman" panose="02020603050405020304" pitchFamily="18" charset="0"/>
                <a:cs typeface="Times New Roman" panose="02020603050405020304" pitchFamily="18" charset="0"/>
              </a:rPr>
              <a:t>Rathsbote</a:t>
            </a:r>
            <a:r>
              <a:rPr lang="de-CH" i="1" dirty="0">
                <a:latin typeface="Times New Roman" panose="02020603050405020304" pitchFamily="18" charset="0"/>
                <a:cs typeface="Times New Roman" panose="02020603050405020304" pitchFamily="18" charset="0"/>
              </a:rPr>
              <a:t> (d.h. Delegierten), auf Bundes- und </a:t>
            </a:r>
            <a:r>
              <a:rPr lang="de-CH" i="1" dirty="0" err="1">
                <a:latin typeface="Times New Roman" panose="02020603050405020304" pitchFamily="18" charset="0"/>
                <a:cs typeface="Times New Roman" panose="02020603050405020304" pitchFamily="18" charset="0"/>
              </a:rPr>
              <a:t>Beytägen</a:t>
            </a:r>
            <a:r>
              <a:rPr lang="de-CH" i="1" dirty="0">
                <a:latin typeface="Times New Roman" panose="02020603050405020304" pitchFamily="18" charset="0"/>
                <a:cs typeface="Times New Roman" panose="02020603050405020304" pitchFamily="18" charset="0"/>
              </a:rPr>
              <a:t>, sollen sogleich nach erfolgter Legitimation der vier Haupt-</a:t>
            </a:r>
            <a:r>
              <a:rPr lang="de-CH" i="1" dirty="0" err="1">
                <a:latin typeface="Times New Roman" panose="02020603050405020304" pitchFamily="18" charset="0"/>
                <a:cs typeface="Times New Roman" panose="02020603050405020304" pitchFamily="18" charset="0"/>
              </a:rPr>
              <a:t>Grundgeseze</a:t>
            </a:r>
            <a:r>
              <a:rPr lang="de-CH" i="1" dirty="0">
                <a:latin typeface="Times New Roman" panose="02020603050405020304" pitchFamily="18" charset="0"/>
                <a:cs typeface="Times New Roman" panose="02020603050405020304" pitchFamily="18" charset="0"/>
              </a:rPr>
              <a:t>, und diejenigen, welche die Ehrs. </a:t>
            </a:r>
            <a:r>
              <a:rPr lang="de-CH" i="1" dirty="0" err="1">
                <a:latin typeface="Times New Roman" panose="02020603050405020304" pitchFamily="18" charset="0"/>
                <a:cs typeface="Times New Roman" panose="02020603050405020304" pitchFamily="18" charset="0"/>
              </a:rPr>
              <a:t>Räthe</a:t>
            </a:r>
            <a:r>
              <a:rPr lang="de-CH" i="1" dirty="0">
                <a:latin typeface="Times New Roman" panose="02020603050405020304" pitchFamily="18" charset="0"/>
                <a:cs typeface="Times New Roman" panose="02020603050405020304" pitchFamily="18" charset="0"/>
              </a:rPr>
              <a:t> und Gemeinden, ihnen </a:t>
            </a:r>
            <a:r>
              <a:rPr lang="de-CH" i="1" dirty="0" err="1">
                <a:latin typeface="Times New Roman" panose="02020603050405020304" pitchFamily="18" charset="0"/>
                <a:cs typeface="Times New Roman" panose="02020603050405020304" pitchFamily="18" charset="0"/>
              </a:rPr>
              <a:t>beyzufügen</a:t>
            </a:r>
            <a:r>
              <a:rPr lang="de-CH" i="1" dirty="0">
                <a:latin typeface="Times New Roman" panose="02020603050405020304" pitchFamily="18" charset="0"/>
                <a:cs typeface="Times New Roman" panose="02020603050405020304" pitchFamily="18" charset="0"/>
              </a:rPr>
              <a:t> dermalen </a:t>
            </a:r>
            <a:r>
              <a:rPr lang="de-CH" i="1" dirty="0" err="1">
                <a:latin typeface="Times New Roman" panose="02020603050405020304" pitchFamily="18" charset="0"/>
                <a:cs typeface="Times New Roman" panose="02020603050405020304" pitchFamily="18" charset="0"/>
              </a:rPr>
              <a:t>nöthig</a:t>
            </a:r>
            <a:r>
              <a:rPr lang="de-CH" i="1" dirty="0">
                <a:latin typeface="Times New Roman" panose="02020603050405020304" pitchFamily="18" charset="0"/>
                <a:cs typeface="Times New Roman" panose="02020603050405020304" pitchFamily="18" charset="0"/>
              </a:rPr>
              <a:t>  gefunden, </a:t>
            </a:r>
            <a:r>
              <a:rPr lang="de-CH" i="1" dirty="0" err="1">
                <a:latin typeface="Times New Roman" panose="02020603050405020304" pitchFamily="18" charset="0"/>
                <a:cs typeface="Times New Roman" panose="02020603050405020304" pitchFamily="18" charset="0"/>
              </a:rPr>
              <a:t>bey</a:t>
            </a:r>
            <a:r>
              <a:rPr lang="de-CH" i="1" dirty="0">
                <a:latin typeface="Times New Roman" panose="02020603050405020304" pitchFamily="18" charset="0"/>
                <a:cs typeface="Times New Roman" panose="02020603050405020304" pitchFamily="18" charset="0"/>
              </a:rPr>
              <a:t> offenen Türen, mit einem körperlichen </a:t>
            </a:r>
            <a:r>
              <a:rPr lang="de-CH" i="1" dirty="0" err="1">
                <a:latin typeface="Times New Roman" panose="02020603050405020304" pitchFamily="18" charset="0"/>
                <a:cs typeface="Times New Roman" panose="02020603050405020304" pitchFamily="18" charset="0"/>
              </a:rPr>
              <a:t>Eyd</a:t>
            </a:r>
            <a:r>
              <a:rPr lang="de-CH" i="1" dirty="0">
                <a:latin typeface="Times New Roman" panose="02020603050405020304" pitchFamily="18" charset="0"/>
                <a:cs typeface="Times New Roman" panose="02020603050405020304" pitchFamily="18" charset="0"/>
              </a:rPr>
              <a:t> beschwören.</a:t>
            </a:r>
          </a:p>
          <a:p>
            <a:pPr marL="0" indent="0">
              <a:buNone/>
            </a:pPr>
            <a:r>
              <a:rPr lang="de-CH" i="1" dirty="0">
                <a:latin typeface="Times New Roman" panose="02020603050405020304" pitchFamily="18" charset="0"/>
                <a:cs typeface="Times New Roman" panose="02020603050405020304" pitchFamily="18" charset="0"/>
              </a:rPr>
              <a:t>Art. 2. Alle Bunds- und </a:t>
            </a:r>
            <a:r>
              <a:rPr lang="de-CH" i="1" dirty="0" err="1">
                <a:latin typeface="Times New Roman" panose="02020603050405020304" pitchFamily="18" charset="0"/>
                <a:cs typeface="Times New Roman" panose="02020603050405020304" pitchFamily="18" charset="0"/>
              </a:rPr>
              <a:t>Beytäge</a:t>
            </a:r>
            <a:r>
              <a:rPr lang="de-CH" i="1" dirty="0">
                <a:latin typeface="Times New Roman" panose="02020603050405020304" pitchFamily="18" charset="0"/>
                <a:cs typeface="Times New Roman" panose="02020603050405020304" pitchFamily="18" charset="0"/>
              </a:rPr>
              <a:t>, und Kongressen, sollen </a:t>
            </a:r>
            <a:r>
              <a:rPr lang="de-CH" i="1" dirty="0" err="1">
                <a:latin typeface="Times New Roman" panose="02020603050405020304" pitchFamily="18" charset="0"/>
                <a:cs typeface="Times New Roman" panose="02020603050405020304" pitchFamily="18" charset="0"/>
              </a:rPr>
              <a:t>bey</a:t>
            </a:r>
            <a:r>
              <a:rPr lang="de-CH" i="1" dirty="0">
                <a:latin typeface="Times New Roman" panose="02020603050405020304" pitchFamily="18" charset="0"/>
                <a:cs typeface="Times New Roman" panose="02020603050405020304" pitchFamily="18" charset="0"/>
              </a:rPr>
              <a:t> offenen Türen gehalten werden, sowohl in </a:t>
            </a:r>
            <a:r>
              <a:rPr lang="de-CH" i="1" dirty="0" err="1">
                <a:latin typeface="Times New Roman" panose="02020603050405020304" pitchFamily="18" charset="0"/>
                <a:cs typeface="Times New Roman" panose="02020603050405020304" pitchFamily="18" charset="0"/>
              </a:rPr>
              <a:t>Berathschlagungen</a:t>
            </a:r>
            <a:r>
              <a:rPr lang="de-CH" i="1" dirty="0">
                <a:latin typeface="Times New Roman" panose="02020603050405020304" pitchFamily="18" charset="0"/>
                <a:cs typeface="Times New Roman" panose="02020603050405020304" pitchFamily="18" charset="0"/>
              </a:rPr>
              <a:t>, Umfragen, Stimmensammlung, als in allen andern von allen </a:t>
            </a:r>
            <a:r>
              <a:rPr lang="de-CH" i="1" dirty="0" err="1">
                <a:latin typeface="Times New Roman" panose="02020603050405020304" pitchFamily="18" charset="0"/>
                <a:cs typeface="Times New Roman" panose="02020603050405020304" pitchFamily="18" charset="0"/>
              </a:rPr>
              <a:t>drey</a:t>
            </a:r>
            <a:r>
              <a:rPr lang="de-CH" i="1" dirty="0">
                <a:latin typeface="Times New Roman" panose="02020603050405020304" pitchFamily="18" charset="0"/>
                <a:cs typeface="Times New Roman" panose="02020603050405020304" pitchFamily="18" charset="0"/>
              </a:rPr>
              <a:t> Bünden kommenden Verhandlungen und Geschäften.</a:t>
            </a:r>
          </a:p>
        </p:txBody>
      </p:sp>
    </p:spTree>
    <p:extLst>
      <p:ext uri="{BB962C8B-B14F-4D97-AF65-F5344CB8AC3E}">
        <p14:creationId xmlns:p14="http://schemas.microsoft.com/office/powerpoint/2010/main" val="699543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117304-F241-0FD0-3E2D-FCC7F2DF72F5}"/>
              </a:ext>
            </a:extLst>
          </p:cNvPr>
          <p:cNvSpPr>
            <a:spLocks noGrp="1"/>
          </p:cNvSpPr>
          <p:nvPr>
            <p:ph type="title"/>
          </p:nvPr>
        </p:nvSpPr>
        <p:spPr>
          <a:xfrm>
            <a:off x="838200" y="383054"/>
            <a:ext cx="10515600" cy="1325563"/>
          </a:xfrm>
        </p:spPr>
        <p:txBody>
          <a:bodyPr>
            <a:normAutofit/>
          </a:bodyPr>
          <a:lstStyle/>
          <a:p>
            <a:r>
              <a:rPr lang="de-CH" sz="3200" dirty="0">
                <a:latin typeface="Arial" panose="020B0604020202020204" pitchFamily="34" charset="0"/>
                <a:cs typeface="Arial" panose="020B0604020202020204" pitchFamily="34" charset="0"/>
              </a:rPr>
              <a:t>III. Die grosse Reform von 1794, z.B.</a:t>
            </a:r>
            <a:endParaRPr lang="de-CH" sz="3200" dirty="0"/>
          </a:p>
        </p:txBody>
      </p:sp>
      <p:sp>
        <p:nvSpPr>
          <p:cNvPr id="3" name="Inhaltsplatzhalter 2">
            <a:extLst>
              <a:ext uri="{FF2B5EF4-FFF2-40B4-BE49-F238E27FC236}">
                <a16:creationId xmlns:a16="http://schemas.microsoft.com/office/drawing/2014/main" id="{6E2CE2F3-6848-C92A-3588-3F2678054EE6}"/>
              </a:ext>
            </a:extLst>
          </p:cNvPr>
          <p:cNvSpPr>
            <a:spLocks noGrp="1"/>
          </p:cNvSpPr>
          <p:nvPr>
            <p:ph idx="1"/>
          </p:nvPr>
        </p:nvSpPr>
        <p:spPr/>
        <p:txBody>
          <a:bodyPr/>
          <a:lstStyle/>
          <a:p>
            <a:pPr marL="0" indent="0">
              <a:buNone/>
            </a:pPr>
            <a:r>
              <a:rPr lang="de-CH" sz="2600" dirty="0">
                <a:latin typeface="Arial" panose="020B0604020202020204" pitchFamily="34" charset="0"/>
                <a:cs typeface="Arial" panose="020B0604020202020204" pitchFamily="34" charset="0"/>
              </a:rPr>
              <a:t>Bezüglich der Entschädigung der Behördenmitglieder des Bundes gilt u.a.:</a:t>
            </a:r>
          </a:p>
          <a:p>
            <a:pPr marL="0" indent="0">
              <a:buNone/>
            </a:pPr>
            <a:r>
              <a:rPr lang="de-DE" i="1" dirty="0">
                <a:effectLst/>
                <a:latin typeface="Times New Roman" panose="02020603050405020304" pitchFamily="18" charset="0"/>
                <a:ea typeface="Times New Roman" panose="02020603050405020304" pitchFamily="18" charset="0"/>
              </a:rPr>
              <a:t>Art. 8. Mit ausdrücklichem </a:t>
            </a:r>
            <a:r>
              <a:rPr lang="de-DE" i="1" dirty="0" err="1">
                <a:effectLst/>
                <a:latin typeface="Times New Roman" panose="02020603050405020304" pitchFamily="18" charset="0"/>
                <a:ea typeface="Times New Roman" panose="02020603050405020304" pitchFamily="18" charset="0"/>
              </a:rPr>
              <a:t>Verbott</a:t>
            </a:r>
            <a:r>
              <a:rPr lang="de-DE" i="1" dirty="0">
                <a:effectLst/>
                <a:latin typeface="Times New Roman" panose="02020603050405020304" pitchFamily="18" charset="0"/>
                <a:ea typeface="Times New Roman" panose="02020603050405020304" pitchFamily="18" charset="0"/>
              </a:rPr>
              <a:t>, </a:t>
            </a:r>
            <a:r>
              <a:rPr lang="de-DE" i="1" dirty="0" err="1">
                <a:effectLst/>
                <a:latin typeface="Times New Roman" panose="02020603050405020304" pitchFamily="18" charset="0"/>
                <a:ea typeface="Times New Roman" panose="02020603050405020304" pitchFamily="18" charset="0"/>
              </a:rPr>
              <a:t>daß</a:t>
            </a:r>
            <a:r>
              <a:rPr lang="de-DE" i="1" dirty="0">
                <a:effectLst/>
                <a:latin typeface="Times New Roman" panose="02020603050405020304" pitchFamily="18" charset="0"/>
                <a:ea typeface="Times New Roman" panose="02020603050405020304" pitchFamily="18" charset="0"/>
              </a:rPr>
              <a:t> weder </a:t>
            </a:r>
            <a:r>
              <a:rPr lang="de-DE" i="1" dirty="0" err="1">
                <a:effectLst/>
                <a:latin typeface="Times New Roman" panose="02020603050405020304" pitchFamily="18" charset="0"/>
                <a:ea typeface="Times New Roman" panose="02020603050405020304" pitchFamily="18" charset="0"/>
              </a:rPr>
              <a:t>Häubter</a:t>
            </a:r>
            <a:r>
              <a:rPr lang="de-DE" i="1" dirty="0">
                <a:effectLst/>
                <a:latin typeface="Times New Roman" panose="02020603050405020304" pitchFamily="18" charset="0"/>
                <a:ea typeface="Times New Roman" panose="02020603050405020304" pitchFamily="18" charset="0"/>
              </a:rPr>
              <a:t> noch </a:t>
            </a:r>
            <a:r>
              <a:rPr lang="de-DE" i="1" dirty="0" err="1">
                <a:effectLst/>
                <a:latin typeface="Times New Roman" panose="02020603050405020304" pitchFamily="18" charset="0"/>
                <a:ea typeface="Times New Roman" panose="02020603050405020304" pitchFamily="18" charset="0"/>
              </a:rPr>
              <a:t>Rathsbotten</a:t>
            </a:r>
            <a:r>
              <a:rPr lang="de-DE" i="1" dirty="0">
                <a:effectLst/>
                <a:latin typeface="Times New Roman" panose="02020603050405020304" pitchFamily="18" charset="0"/>
                <a:ea typeface="Times New Roman" panose="02020603050405020304" pitchFamily="18" charset="0"/>
              </a:rPr>
              <a:t> auf Bundes- oder </a:t>
            </a:r>
            <a:r>
              <a:rPr lang="de-DE" i="1" dirty="0" err="1">
                <a:effectLst/>
                <a:latin typeface="Times New Roman" panose="02020603050405020304" pitchFamily="18" charset="0"/>
                <a:ea typeface="Times New Roman" panose="02020603050405020304" pitchFamily="18" charset="0"/>
              </a:rPr>
              <a:t>Beytägen</a:t>
            </a:r>
            <a:r>
              <a:rPr lang="de-DE" i="1" dirty="0">
                <a:effectLst/>
                <a:latin typeface="Times New Roman" panose="02020603050405020304" pitchFamily="18" charset="0"/>
                <a:ea typeface="Times New Roman" panose="02020603050405020304" pitchFamily="18" charset="0"/>
              </a:rPr>
              <a:t>, oder </a:t>
            </a:r>
            <a:r>
              <a:rPr lang="de-DE" i="1" dirty="0" err="1">
                <a:effectLst/>
                <a:latin typeface="Times New Roman" panose="02020603050405020304" pitchFamily="18" charset="0"/>
                <a:ea typeface="Times New Roman" panose="02020603050405020304" pitchFamily="18" charset="0"/>
              </a:rPr>
              <a:t>Congressen</a:t>
            </a:r>
            <a:r>
              <a:rPr lang="de-DE" i="1" dirty="0">
                <a:effectLst/>
                <a:latin typeface="Times New Roman" panose="02020603050405020304" pitchFamily="18" charset="0"/>
                <a:ea typeface="Times New Roman" panose="02020603050405020304" pitchFamily="18" charset="0"/>
              </a:rPr>
              <a:t> sich nicht sollen </a:t>
            </a:r>
            <a:r>
              <a:rPr lang="de-DE" i="1" dirty="0" err="1">
                <a:effectLst/>
                <a:latin typeface="Times New Roman" panose="02020603050405020304" pitchFamily="18" charset="0"/>
                <a:ea typeface="Times New Roman" panose="02020603050405020304" pitchFamily="18" charset="0"/>
              </a:rPr>
              <a:t>gastiren</a:t>
            </a:r>
            <a:r>
              <a:rPr lang="de-DE" i="1" dirty="0">
                <a:effectLst/>
                <a:latin typeface="Times New Roman" panose="02020603050405020304" pitchFamily="18" charset="0"/>
                <a:ea typeface="Times New Roman" panose="02020603050405020304" pitchFamily="18" charset="0"/>
              </a:rPr>
              <a:t> lassen, unter Verlust des ganzen </a:t>
            </a:r>
            <a:r>
              <a:rPr lang="de-DE" i="1" dirty="0" err="1">
                <a:effectLst/>
                <a:latin typeface="Times New Roman" panose="02020603050405020304" pitchFamily="18" charset="0"/>
                <a:ea typeface="Times New Roman" panose="02020603050405020304" pitchFamily="18" charset="0"/>
              </a:rPr>
              <a:t>Salariums</a:t>
            </a:r>
            <a:r>
              <a:rPr lang="de-DE" i="1" dirty="0">
                <a:effectLst/>
                <a:latin typeface="Times New Roman" panose="02020603050405020304" pitchFamily="18" charset="0"/>
                <a:ea typeface="Times New Roman" panose="02020603050405020304" pitchFamily="18" charset="0"/>
              </a:rPr>
              <a:t>, und </a:t>
            </a:r>
            <a:r>
              <a:rPr lang="de-DE" i="1" dirty="0" err="1">
                <a:effectLst/>
                <a:latin typeface="Times New Roman" panose="02020603050405020304" pitchFamily="18" charset="0"/>
                <a:ea typeface="Times New Roman" panose="02020603050405020304" pitchFamily="18" charset="0"/>
              </a:rPr>
              <a:t>Ausschuß</a:t>
            </a:r>
            <a:r>
              <a:rPr lang="de-DE" i="1" dirty="0">
                <a:effectLst/>
                <a:latin typeface="Times New Roman" panose="02020603050405020304" pitchFamily="18" charset="0"/>
                <a:ea typeface="Times New Roman" panose="02020603050405020304" pitchFamily="18" charset="0"/>
              </a:rPr>
              <a:t> aus den </a:t>
            </a:r>
            <a:r>
              <a:rPr lang="de-DE" i="1" dirty="0" err="1">
                <a:effectLst/>
                <a:latin typeface="Times New Roman" panose="02020603050405020304" pitchFamily="18" charset="0"/>
                <a:ea typeface="Times New Roman" panose="02020603050405020304" pitchFamily="18" charset="0"/>
              </a:rPr>
              <a:t>Seßionen</a:t>
            </a:r>
            <a:r>
              <a:rPr lang="de-DE" i="1" dirty="0">
                <a:effectLst/>
                <a:latin typeface="Times New Roman" panose="02020603050405020304" pitchFamily="18" charset="0"/>
                <a:ea typeface="Times New Roman" panose="02020603050405020304" pitchFamily="18" charset="0"/>
              </a:rPr>
              <a:t>.</a:t>
            </a:r>
            <a:endParaRPr lang="de-CH" i="1" dirty="0">
              <a:effectLst/>
              <a:latin typeface="Times New Roman" panose="02020603050405020304" pitchFamily="18" charset="0"/>
              <a:ea typeface="Times New Roman" panose="02020603050405020304" pitchFamily="18" charset="0"/>
            </a:endParaRPr>
          </a:p>
          <a:p>
            <a:pPr marL="0" indent="0">
              <a:buNone/>
            </a:pPr>
            <a:endParaRPr lang="de-CH" dirty="0"/>
          </a:p>
        </p:txBody>
      </p:sp>
    </p:spTree>
    <p:extLst>
      <p:ext uri="{BB962C8B-B14F-4D97-AF65-F5344CB8AC3E}">
        <p14:creationId xmlns:p14="http://schemas.microsoft.com/office/powerpoint/2010/main" val="621286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038DDE-D273-C83B-3234-7237E0EEE866}"/>
              </a:ext>
            </a:extLst>
          </p:cNvPr>
          <p:cNvSpPr>
            <a:spLocks noGrp="1"/>
          </p:cNvSpPr>
          <p:nvPr>
            <p:ph type="title"/>
          </p:nvPr>
        </p:nvSpPr>
        <p:spPr>
          <a:xfrm>
            <a:off x="838200" y="365125"/>
            <a:ext cx="10515600" cy="934757"/>
          </a:xfrm>
        </p:spPr>
        <p:txBody>
          <a:bodyPr>
            <a:normAutofit/>
          </a:bodyPr>
          <a:lstStyle/>
          <a:p>
            <a:r>
              <a:rPr lang="de-CH" sz="3200" dirty="0"/>
              <a:t>III. Die grosse Reform von 1794, z.B.</a:t>
            </a:r>
          </a:p>
        </p:txBody>
      </p:sp>
      <p:sp>
        <p:nvSpPr>
          <p:cNvPr id="3" name="Inhaltsplatzhalter 2">
            <a:extLst>
              <a:ext uri="{FF2B5EF4-FFF2-40B4-BE49-F238E27FC236}">
                <a16:creationId xmlns:a16="http://schemas.microsoft.com/office/drawing/2014/main" id="{00C2E711-D7D5-B532-EE7D-355199CD75F1}"/>
              </a:ext>
            </a:extLst>
          </p:cNvPr>
          <p:cNvSpPr>
            <a:spLocks noGrp="1"/>
          </p:cNvSpPr>
          <p:nvPr>
            <p:ph idx="1"/>
          </p:nvPr>
        </p:nvSpPr>
        <p:spPr>
          <a:xfrm>
            <a:off x="838200" y="1299882"/>
            <a:ext cx="10515600" cy="4877081"/>
          </a:xfrm>
        </p:spPr>
        <p:txBody>
          <a:bodyPr>
            <a:normAutofit lnSpcReduction="10000"/>
          </a:bodyPr>
          <a:lstStyle/>
          <a:p>
            <a:pPr indent="0" algn="just">
              <a:lnSpc>
                <a:spcPts val="1250"/>
              </a:lnSpc>
              <a:spcBef>
                <a:spcPts val="625"/>
              </a:spcBef>
              <a:spcAft>
                <a:spcPts val="625"/>
              </a:spcAft>
              <a:buNone/>
              <a:tabLst>
                <a:tab pos="144145" algn="l"/>
                <a:tab pos="457200" algn="l"/>
              </a:tabLst>
            </a:pPr>
            <a:endParaRPr lang="de-DE" sz="1800" dirty="0">
              <a:effectLst/>
              <a:latin typeface="Times New Roman" panose="02020603050405020304" pitchFamily="18" charset="0"/>
              <a:ea typeface="Times New Roman" panose="02020603050405020304" pitchFamily="18" charset="0"/>
            </a:endParaRPr>
          </a:p>
          <a:p>
            <a:pPr indent="0">
              <a:lnSpc>
                <a:spcPct val="100000"/>
              </a:lnSpc>
              <a:spcBef>
                <a:spcPts val="625"/>
              </a:spcBef>
              <a:spcAft>
                <a:spcPts val="625"/>
              </a:spcAft>
              <a:buNone/>
              <a:tabLst>
                <a:tab pos="144145" algn="l"/>
                <a:tab pos="457200" algn="l"/>
              </a:tabLst>
            </a:pPr>
            <a:r>
              <a:rPr lang="de-DE" b="1" dirty="0">
                <a:latin typeface="Arial" panose="020B0604020202020204" pitchFamily="34" charset="0"/>
                <a:ea typeface="Times New Roman" panose="02020603050405020304" pitchFamily="18" charset="0"/>
                <a:cs typeface="Arial" panose="020B0604020202020204" pitchFamily="34" charset="0"/>
              </a:rPr>
              <a:t>Umgehende und genaue Ermittlung der Beschlüsse </a:t>
            </a:r>
            <a:r>
              <a:rPr lang="de-DE" dirty="0">
                <a:latin typeface="Arial" panose="020B0604020202020204" pitchFamily="34" charset="0"/>
                <a:ea typeface="Times New Roman" panose="02020603050405020304" pitchFamily="18" charset="0"/>
                <a:cs typeface="Arial" panose="020B0604020202020204" pitchFamily="34" charset="0"/>
              </a:rPr>
              <a:t>der Versammlungen</a:t>
            </a:r>
            <a:r>
              <a:rPr lang="de-DE" sz="2600" dirty="0">
                <a:latin typeface="Arial" panose="020B0604020202020204" pitchFamily="34" charset="0"/>
                <a:ea typeface="Times New Roman" panose="02020603050405020304" pitchFamily="18" charset="0"/>
                <a:cs typeface="Arial" panose="020B0604020202020204" pitchFamily="34" charset="0"/>
              </a:rPr>
              <a:t>:</a:t>
            </a:r>
          </a:p>
          <a:p>
            <a:pPr indent="0" algn="just">
              <a:lnSpc>
                <a:spcPct val="100000"/>
              </a:lnSpc>
              <a:spcBef>
                <a:spcPts val="625"/>
              </a:spcBef>
              <a:spcAft>
                <a:spcPts val="625"/>
              </a:spcAft>
              <a:buNone/>
              <a:tabLst>
                <a:tab pos="144145" algn="l"/>
                <a:tab pos="457200" algn="l"/>
              </a:tabLst>
            </a:pPr>
            <a:r>
              <a:rPr lang="de-DE" i="1" dirty="0">
                <a:effectLst/>
                <a:latin typeface="Times New Roman" panose="02020603050405020304" pitchFamily="18" charset="0"/>
                <a:ea typeface="Times New Roman" panose="02020603050405020304" pitchFamily="18" charset="0"/>
              </a:rPr>
              <a:t>Art. 10. </a:t>
            </a:r>
            <a:r>
              <a:rPr lang="de-DE" i="1" dirty="0" err="1">
                <a:effectLst/>
                <a:latin typeface="Times New Roman" panose="02020603050405020304" pitchFamily="18" charset="0"/>
                <a:ea typeface="Times New Roman" panose="02020603050405020304" pitchFamily="18" charset="0"/>
              </a:rPr>
              <a:t>Bundstäge</a:t>
            </a:r>
            <a:r>
              <a:rPr lang="de-DE" i="1" dirty="0">
                <a:effectLst/>
                <a:latin typeface="Times New Roman" panose="02020603050405020304" pitchFamily="18" charset="0"/>
                <a:ea typeface="Times New Roman" panose="02020603050405020304" pitchFamily="18" charset="0"/>
              </a:rPr>
              <a:t> und </a:t>
            </a:r>
            <a:r>
              <a:rPr lang="de-DE" i="1" dirty="0" err="1">
                <a:effectLst/>
                <a:latin typeface="Times New Roman" panose="02020603050405020304" pitchFamily="18" charset="0"/>
                <a:ea typeface="Times New Roman" panose="02020603050405020304" pitchFamily="18" charset="0"/>
              </a:rPr>
              <a:t>Congresse</a:t>
            </a:r>
            <a:r>
              <a:rPr lang="de-DE" i="1" dirty="0">
                <a:effectLst/>
                <a:latin typeface="Times New Roman" panose="02020603050405020304" pitchFamily="18" charset="0"/>
                <a:ea typeface="Times New Roman" panose="02020603050405020304" pitchFamily="18" charset="0"/>
              </a:rPr>
              <a:t>, sollen </a:t>
            </a:r>
            <a:r>
              <a:rPr lang="de-DE" i="1" dirty="0" err="1">
                <a:effectLst/>
                <a:latin typeface="Times New Roman" panose="02020603050405020304" pitchFamily="18" charset="0"/>
                <a:ea typeface="Times New Roman" panose="02020603050405020304" pitchFamily="18" charset="0"/>
              </a:rPr>
              <a:t>jedesmal</a:t>
            </a:r>
            <a:r>
              <a:rPr lang="de-DE" i="1" dirty="0">
                <a:effectLst/>
                <a:latin typeface="Times New Roman" panose="02020603050405020304" pitchFamily="18" charset="0"/>
                <a:ea typeface="Times New Roman" panose="02020603050405020304" pitchFamily="18" charset="0"/>
              </a:rPr>
              <a:t> gleich Anfangs eine </a:t>
            </a:r>
            <a:r>
              <a:rPr lang="de-DE" i="1" dirty="0" err="1">
                <a:effectLst/>
                <a:latin typeface="Times New Roman" panose="02020603050405020304" pitchFamily="18" charset="0"/>
                <a:ea typeface="Times New Roman" panose="02020603050405020304" pitchFamily="18" charset="0"/>
              </a:rPr>
              <a:t>Commißion</a:t>
            </a:r>
            <a:r>
              <a:rPr lang="de-DE" i="1" dirty="0">
                <a:effectLst/>
                <a:latin typeface="Times New Roman" panose="02020603050405020304" pitchFamily="18" charset="0"/>
                <a:ea typeface="Times New Roman" panose="02020603050405020304" pitchFamily="18" charset="0"/>
              </a:rPr>
              <a:t> </a:t>
            </a:r>
            <a:r>
              <a:rPr lang="de-DE" i="1" dirty="0" err="1">
                <a:effectLst/>
                <a:latin typeface="Times New Roman" panose="02020603050405020304" pitchFamily="18" charset="0"/>
                <a:ea typeface="Times New Roman" panose="02020603050405020304" pitchFamily="18" charset="0"/>
              </a:rPr>
              <a:t>ausschiessen</a:t>
            </a:r>
            <a:r>
              <a:rPr lang="de-DE" i="1" dirty="0">
                <a:effectLst/>
                <a:latin typeface="Times New Roman" panose="02020603050405020304" pitchFamily="18" charset="0"/>
                <a:ea typeface="Times New Roman" panose="02020603050405020304" pitchFamily="18" charset="0"/>
              </a:rPr>
              <a:t>, welche das täglich Erkannte abfasse, und nach dem es den folgenden Tag verlesen und </a:t>
            </a:r>
            <a:r>
              <a:rPr lang="de-DE" i="1" dirty="0" err="1">
                <a:effectLst/>
                <a:latin typeface="Times New Roman" panose="02020603050405020304" pitchFamily="18" charset="0"/>
                <a:ea typeface="Times New Roman" panose="02020603050405020304" pitchFamily="18" charset="0"/>
              </a:rPr>
              <a:t>begnemiget</a:t>
            </a:r>
            <a:r>
              <a:rPr lang="de-DE" i="1" dirty="0">
                <a:effectLst/>
                <a:latin typeface="Times New Roman" panose="02020603050405020304" pitchFamily="18" charset="0"/>
                <a:ea typeface="Times New Roman" panose="02020603050405020304" pitchFamily="18" charset="0"/>
              </a:rPr>
              <a:t> worden, ausführe.</a:t>
            </a:r>
            <a:endParaRPr lang="de-CH" i="1" dirty="0">
              <a:effectLst/>
              <a:latin typeface="Times New Roman" panose="02020603050405020304" pitchFamily="18" charset="0"/>
              <a:ea typeface="Times New Roman" panose="02020603050405020304" pitchFamily="18" charset="0"/>
            </a:endParaRPr>
          </a:p>
          <a:p>
            <a:pPr indent="0" algn="just">
              <a:lnSpc>
                <a:spcPct val="100000"/>
              </a:lnSpc>
              <a:spcBef>
                <a:spcPts val="625"/>
              </a:spcBef>
              <a:spcAft>
                <a:spcPts val="625"/>
              </a:spcAft>
              <a:buNone/>
              <a:tabLst>
                <a:tab pos="144145" algn="l"/>
                <a:tab pos="457200" algn="l"/>
              </a:tabLst>
            </a:pPr>
            <a:r>
              <a:rPr lang="de-DE" i="1" dirty="0">
                <a:latin typeface="Times New Roman" panose="02020603050405020304" pitchFamily="18" charset="0"/>
                <a:ea typeface="Times New Roman" panose="02020603050405020304" pitchFamily="18" charset="0"/>
              </a:rPr>
              <a:t>Art. 11 </a:t>
            </a:r>
            <a:r>
              <a:rPr lang="de-DE" i="1" dirty="0">
                <a:effectLst/>
                <a:latin typeface="Times New Roman" panose="02020603050405020304" pitchFamily="18" charset="0"/>
                <a:ea typeface="Times New Roman" panose="02020603050405020304" pitchFamily="18" charset="0"/>
              </a:rPr>
              <a:t>Das Protokoll soll von einem Tag zum andern in Ordnung </a:t>
            </a:r>
            <a:r>
              <a:rPr lang="de-DE" i="1" dirty="0" err="1">
                <a:effectLst/>
                <a:latin typeface="Times New Roman" panose="02020603050405020304" pitchFamily="18" charset="0"/>
                <a:ea typeface="Times New Roman" panose="02020603050405020304" pitchFamily="18" charset="0"/>
              </a:rPr>
              <a:t>seyn</a:t>
            </a:r>
            <a:r>
              <a:rPr lang="de-DE" i="1" dirty="0">
                <a:effectLst/>
                <a:latin typeface="Times New Roman" panose="02020603050405020304" pitchFamily="18" charset="0"/>
                <a:ea typeface="Times New Roman" panose="02020603050405020304" pitchFamily="18" charset="0"/>
              </a:rPr>
              <a:t>, so </a:t>
            </a:r>
            <a:r>
              <a:rPr lang="de-DE" i="1" dirty="0" err="1">
                <a:effectLst/>
                <a:latin typeface="Times New Roman" panose="02020603050405020304" pitchFamily="18" charset="0"/>
                <a:ea typeface="Times New Roman" panose="02020603050405020304" pitchFamily="18" charset="0"/>
              </a:rPr>
              <a:t>daß</a:t>
            </a:r>
            <a:r>
              <a:rPr lang="de-DE" i="1" dirty="0">
                <a:effectLst/>
                <a:latin typeface="Times New Roman" panose="02020603050405020304" pitchFamily="18" charset="0"/>
                <a:ea typeface="Times New Roman" panose="02020603050405020304" pitchFamily="18" charset="0"/>
              </a:rPr>
              <a:t> es am Ende des Bundstages und </a:t>
            </a:r>
            <a:r>
              <a:rPr lang="de-DE" i="1" dirty="0" err="1">
                <a:effectLst/>
                <a:latin typeface="Times New Roman" panose="02020603050405020304" pitchFamily="18" charset="0"/>
                <a:ea typeface="Times New Roman" panose="02020603050405020304" pitchFamily="18" charset="0"/>
              </a:rPr>
              <a:t>Congresses</a:t>
            </a:r>
            <a:r>
              <a:rPr lang="de-DE" i="1" dirty="0">
                <a:effectLst/>
                <a:latin typeface="Times New Roman" panose="02020603050405020304" pitchFamily="18" charset="0"/>
                <a:ea typeface="Times New Roman" panose="02020603050405020304" pitchFamily="18" charset="0"/>
              </a:rPr>
              <a:t> gleich zum Druck gegeben, und unverzüglich denen Ehrs. </a:t>
            </a:r>
            <a:r>
              <a:rPr lang="de-DE" i="1" dirty="0" err="1">
                <a:effectLst/>
                <a:latin typeface="Times New Roman" panose="02020603050405020304" pitchFamily="18" charset="0"/>
                <a:ea typeface="Times New Roman" panose="02020603050405020304" pitchFamily="18" charset="0"/>
              </a:rPr>
              <a:t>Räthen</a:t>
            </a:r>
            <a:r>
              <a:rPr lang="de-DE" i="1" dirty="0">
                <a:effectLst/>
                <a:latin typeface="Times New Roman" panose="02020603050405020304" pitchFamily="18" charset="0"/>
                <a:ea typeface="Times New Roman" panose="02020603050405020304" pitchFamily="18" charset="0"/>
              </a:rPr>
              <a:t> und Gemeinden </a:t>
            </a:r>
            <a:r>
              <a:rPr lang="de-DE" i="1" dirty="0" err="1">
                <a:effectLst/>
                <a:latin typeface="Times New Roman" panose="02020603050405020304" pitchFamily="18" charset="0"/>
                <a:ea typeface="Times New Roman" panose="02020603050405020304" pitchFamily="18" charset="0"/>
              </a:rPr>
              <a:t>mitgetheilt</a:t>
            </a:r>
            <a:r>
              <a:rPr lang="de-DE" i="1" dirty="0">
                <a:effectLst/>
                <a:latin typeface="Times New Roman" panose="02020603050405020304" pitchFamily="18" charset="0"/>
                <a:ea typeface="Times New Roman" panose="02020603050405020304" pitchFamily="18" charset="0"/>
              </a:rPr>
              <a:t> werden könne.</a:t>
            </a:r>
            <a:endParaRPr lang="de-CH" i="1" dirty="0">
              <a:effectLst/>
              <a:latin typeface="Times New Roman" panose="02020603050405020304" pitchFamily="18" charset="0"/>
              <a:ea typeface="Times New Roman" panose="02020603050405020304" pitchFamily="18" charset="0"/>
            </a:endParaRPr>
          </a:p>
          <a:p>
            <a:pPr marL="0" indent="0">
              <a:buNone/>
            </a:pPr>
            <a:endParaRPr lang="de-CH" dirty="0"/>
          </a:p>
        </p:txBody>
      </p:sp>
    </p:spTree>
    <p:extLst>
      <p:ext uri="{BB962C8B-B14F-4D97-AF65-F5344CB8AC3E}">
        <p14:creationId xmlns:p14="http://schemas.microsoft.com/office/powerpoint/2010/main" val="625292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AE960C-A8E9-E493-3991-18EA37FA9725}"/>
              </a:ext>
            </a:extLst>
          </p:cNvPr>
          <p:cNvSpPr>
            <a:spLocks noGrp="1"/>
          </p:cNvSpPr>
          <p:nvPr>
            <p:ph type="title"/>
          </p:nvPr>
        </p:nvSpPr>
        <p:spPr>
          <a:xfrm>
            <a:off x="838200" y="365126"/>
            <a:ext cx="10515600" cy="1064282"/>
          </a:xfrm>
        </p:spPr>
        <p:txBody>
          <a:bodyPr>
            <a:normAutofit/>
          </a:bodyPr>
          <a:lstStyle/>
          <a:p>
            <a:r>
              <a:rPr lang="de-CH" sz="3200" dirty="0">
                <a:latin typeface="Arial" panose="020B0604020202020204" pitchFamily="34" charset="0"/>
                <a:cs typeface="Arial" panose="020B0604020202020204" pitchFamily="34" charset="0"/>
              </a:rPr>
              <a:t>III. Die grosse Reform von 1794: bes. beispielhaft:</a:t>
            </a:r>
            <a:endParaRPr lang="de-CH" sz="3200" dirty="0"/>
          </a:p>
        </p:txBody>
      </p:sp>
      <p:sp>
        <p:nvSpPr>
          <p:cNvPr id="3" name="Inhaltsplatzhalter 2">
            <a:extLst>
              <a:ext uri="{FF2B5EF4-FFF2-40B4-BE49-F238E27FC236}">
                <a16:creationId xmlns:a16="http://schemas.microsoft.com/office/drawing/2014/main" id="{9CA012D6-5205-A7E6-B59A-322CC096B4B2}"/>
              </a:ext>
            </a:extLst>
          </p:cNvPr>
          <p:cNvSpPr>
            <a:spLocks noGrp="1"/>
          </p:cNvSpPr>
          <p:nvPr>
            <p:ph idx="1"/>
          </p:nvPr>
        </p:nvSpPr>
        <p:spPr>
          <a:xfrm>
            <a:off x="620110" y="1429407"/>
            <a:ext cx="10733690" cy="4813738"/>
          </a:xfrm>
        </p:spPr>
        <p:txBody>
          <a:bodyPr>
            <a:normAutofit fontScale="70000" lnSpcReduction="20000"/>
          </a:bodyPr>
          <a:lstStyle/>
          <a:p>
            <a:pPr indent="0" algn="just">
              <a:lnSpc>
                <a:spcPct val="100000"/>
              </a:lnSpc>
              <a:spcBef>
                <a:spcPts val="625"/>
              </a:spcBef>
              <a:spcAft>
                <a:spcPts val="625"/>
              </a:spcAft>
              <a:buNone/>
              <a:tabLst>
                <a:tab pos="144145" algn="l"/>
                <a:tab pos="457200" algn="l"/>
              </a:tabLst>
            </a:pPr>
            <a:r>
              <a:rPr lang="de-DE" sz="4000" b="1" dirty="0">
                <a:effectLst/>
                <a:latin typeface="Times New Roman" panose="02020603050405020304" pitchFamily="18" charset="0"/>
                <a:ea typeface="Times New Roman" panose="02020603050405020304" pitchFamily="18" charset="0"/>
              </a:rPr>
              <a:t>Garantie der </a:t>
            </a:r>
            <a:r>
              <a:rPr lang="de-DE" sz="4000" b="1" dirty="0" err="1">
                <a:effectLst/>
                <a:latin typeface="Times New Roman" panose="02020603050405020304" pitchFamily="18" charset="0"/>
                <a:ea typeface="Times New Roman" panose="02020603050405020304" pitchFamily="18" charset="0"/>
              </a:rPr>
              <a:t>Dreisprachigkeit</a:t>
            </a:r>
            <a:r>
              <a:rPr lang="de-DE" sz="4000" b="1" dirty="0">
                <a:effectLst/>
                <a:latin typeface="Times New Roman" panose="02020603050405020304" pitchFamily="18" charset="0"/>
                <a:ea typeface="Times New Roman" panose="02020603050405020304" pitchFamily="18" charset="0"/>
              </a:rPr>
              <a:t> der Abstimmungsunterlagen</a:t>
            </a:r>
            <a:r>
              <a:rPr lang="de-DE" dirty="0">
                <a:effectLst/>
                <a:latin typeface="Times New Roman" panose="02020603050405020304" pitchFamily="18" charset="0"/>
                <a:ea typeface="Times New Roman" panose="02020603050405020304" pitchFamily="18" charset="0"/>
              </a:rPr>
              <a:t>:</a:t>
            </a:r>
          </a:p>
          <a:p>
            <a:pPr indent="0" algn="just">
              <a:lnSpc>
                <a:spcPct val="100000"/>
              </a:lnSpc>
              <a:spcBef>
                <a:spcPts val="625"/>
              </a:spcBef>
              <a:spcAft>
                <a:spcPts val="625"/>
              </a:spcAft>
              <a:buNone/>
              <a:tabLst>
                <a:tab pos="144145" algn="l"/>
                <a:tab pos="457200" algn="l"/>
              </a:tabLst>
            </a:pPr>
            <a:r>
              <a:rPr lang="de-DE" sz="3400" i="1" dirty="0">
                <a:effectLst/>
                <a:latin typeface="Times New Roman" panose="02020603050405020304" pitchFamily="18" charset="0"/>
                <a:ea typeface="Times New Roman" panose="02020603050405020304" pitchFamily="18" charset="0"/>
              </a:rPr>
              <a:t>Art. 18. Die Bundschreiber sollen den italienischen, und </a:t>
            </a:r>
            <a:r>
              <a:rPr lang="de-DE" sz="3400" i="1" dirty="0" err="1">
                <a:effectLst/>
                <a:latin typeface="Times New Roman" panose="02020603050405020304" pitchFamily="18" charset="0"/>
                <a:ea typeface="Times New Roman" panose="02020603050405020304" pitchFamily="18" charset="0"/>
              </a:rPr>
              <a:t>zweyerley</a:t>
            </a:r>
            <a:r>
              <a:rPr lang="de-DE" sz="3400" i="1" dirty="0">
                <a:effectLst/>
                <a:latin typeface="Times New Roman" panose="02020603050405020304" pitchFamily="18" charset="0"/>
                <a:ea typeface="Times New Roman" panose="02020603050405020304" pitchFamily="18" charset="0"/>
              </a:rPr>
              <a:t> </a:t>
            </a:r>
            <a:r>
              <a:rPr lang="de-DE" sz="3400" i="1" dirty="0" err="1">
                <a:effectLst/>
                <a:latin typeface="Times New Roman" panose="02020603050405020304" pitchFamily="18" charset="0"/>
                <a:ea typeface="Times New Roman" panose="02020603050405020304" pitchFamily="18" charset="0"/>
              </a:rPr>
              <a:t>romanschen</a:t>
            </a:r>
            <a:r>
              <a:rPr lang="de-DE" sz="3400" i="1" dirty="0">
                <a:effectLst/>
                <a:latin typeface="Times New Roman" panose="02020603050405020304" pitchFamily="18" charset="0"/>
                <a:ea typeface="Times New Roman" panose="02020603050405020304" pitchFamily="18" charset="0"/>
              </a:rPr>
              <a:t> Gemeinden, solche in ihre Sprache </a:t>
            </a:r>
            <a:r>
              <a:rPr lang="de-DE" sz="3400" i="1" dirty="0" err="1">
                <a:effectLst/>
                <a:latin typeface="Times New Roman" panose="02020603050405020304" pitchFamily="18" charset="0"/>
                <a:ea typeface="Times New Roman" panose="02020603050405020304" pitchFamily="18" charset="0"/>
              </a:rPr>
              <a:t>übersezt</a:t>
            </a:r>
            <a:r>
              <a:rPr lang="de-DE" sz="3400" i="1" dirty="0">
                <a:effectLst/>
                <a:latin typeface="Times New Roman" panose="02020603050405020304" pitchFamily="18" charset="0"/>
                <a:ea typeface="Times New Roman" panose="02020603050405020304" pitchFamily="18" charset="0"/>
              </a:rPr>
              <a:t>, und alle Abscheide gedruckt in ungekünstelten deutlichen Ausdrücken, mit Ausweichung aller fremden Wörter zu senden.</a:t>
            </a:r>
          </a:p>
          <a:p>
            <a:pPr indent="0" algn="just">
              <a:lnSpc>
                <a:spcPct val="100000"/>
              </a:lnSpc>
              <a:spcBef>
                <a:spcPts val="625"/>
              </a:spcBef>
              <a:spcAft>
                <a:spcPts val="625"/>
              </a:spcAft>
              <a:buNone/>
              <a:tabLst>
                <a:tab pos="144145" algn="l"/>
                <a:tab pos="457200" algn="l"/>
              </a:tabLst>
            </a:pPr>
            <a:r>
              <a:rPr lang="de-CH" sz="3400" i="1" dirty="0">
                <a:effectLst/>
                <a:latin typeface="Times New Roman" panose="02020603050405020304" pitchFamily="18" charset="0"/>
                <a:ea typeface="Times New Roman" panose="02020603050405020304" pitchFamily="18" charset="0"/>
              </a:rPr>
              <a:t>Art. 18. Ils </a:t>
            </a:r>
            <a:r>
              <a:rPr lang="de-CH" sz="3400" i="1" dirty="0" err="1">
                <a:effectLst/>
                <a:latin typeface="Times New Roman" panose="02020603050405020304" pitchFamily="18" charset="0"/>
                <a:ea typeface="Times New Roman" panose="02020603050405020304" pitchFamily="18" charset="0"/>
              </a:rPr>
              <a:t>Bundsschreibers</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deigien</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translatar</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ils</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Abscheids</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eigl</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Italian</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ed</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ommaduas</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sorts</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dil</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Liungaig</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Ramonsch</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usitadas</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far</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squitschar</a:t>
            </a:r>
            <a:r>
              <a:rPr lang="de-CH" sz="3400" i="1" dirty="0">
                <a:effectLst/>
                <a:latin typeface="Times New Roman" panose="02020603050405020304" pitchFamily="18" charset="0"/>
                <a:ea typeface="Times New Roman" panose="02020603050405020304" pitchFamily="18" charset="0"/>
              </a:rPr>
              <a:t>, ê </a:t>
            </a:r>
            <a:r>
              <a:rPr lang="de-CH" sz="3400" i="1" dirty="0" err="1">
                <a:effectLst/>
                <a:latin typeface="Times New Roman" panose="02020603050405020304" pitchFamily="18" charset="0"/>
                <a:ea typeface="Times New Roman" panose="02020603050405020304" pitchFamily="18" charset="0"/>
              </a:rPr>
              <a:t>termetter</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tiers</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ails</a:t>
            </a:r>
            <a:r>
              <a:rPr lang="de-CH" sz="3400" i="1" dirty="0">
                <a:effectLst/>
                <a:latin typeface="Times New Roman" panose="02020603050405020304" pitchFamily="18" charset="0"/>
                <a:ea typeface="Times New Roman" panose="02020603050405020304" pitchFamily="18" charset="0"/>
              </a:rPr>
              <a:t> Cummins, </a:t>
            </a:r>
            <a:r>
              <a:rPr lang="de-CH" sz="3400" i="1" dirty="0" err="1">
                <a:effectLst/>
                <a:latin typeface="Times New Roman" panose="02020603050405020304" pitchFamily="18" charset="0"/>
                <a:ea typeface="Times New Roman" panose="02020603050405020304" pitchFamily="18" charset="0"/>
              </a:rPr>
              <a:t>mintgin</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suenter</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siu</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Liungaig</a:t>
            </a:r>
            <a:r>
              <a:rPr lang="de-CH" sz="3400" i="1" dirty="0">
                <a:effectLst/>
                <a:latin typeface="Times New Roman" panose="02020603050405020304" pitchFamily="18" charset="0"/>
                <a:ea typeface="Times New Roman" panose="02020603050405020304" pitchFamily="18" charset="0"/>
              </a:rPr>
              <a:t> en </a:t>
            </a:r>
            <a:r>
              <a:rPr lang="de-CH" sz="3400" i="1" dirty="0" err="1">
                <a:effectLst/>
                <a:latin typeface="Times New Roman" panose="02020603050405020304" pitchFamily="18" charset="0"/>
                <a:ea typeface="Times New Roman" panose="02020603050405020304" pitchFamily="18" charset="0"/>
              </a:rPr>
              <a:t>expressiuns</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claras</a:t>
            </a:r>
            <a:r>
              <a:rPr lang="de-CH" sz="3400" i="1" dirty="0">
                <a:effectLst/>
                <a:latin typeface="Times New Roman" panose="02020603050405020304" pitchFamily="18" charset="0"/>
                <a:ea typeface="Times New Roman" panose="02020603050405020304" pitchFamily="18" charset="0"/>
              </a:rPr>
              <a:t> </a:t>
            </a:r>
            <a:r>
              <a:rPr lang="de-CH" sz="3400" i="1" dirty="0" err="1">
                <a:effectLst/>
                <a:latin typeface="Times New Roman" panose="02020603050405020304" pitchFamily="18" charset="0"/>
                <a:ea typeface="Times New Roman" panose="02020603050405020304" pitchFamily="18" charset="0"/>
              </a:rPr>
              <a:t>entilgenteivlas</a:t>
            </a:r>
            <a:r>
              <a:rPr lang="de-CH" sz="3400" i="1" dirty="0">
                <a:effectLst/>
                <a:latin typeface="Times New Roman" panose="02020603050405020304" pitchFamily="18" charset="0"/>
                <a:ea typeface="Times New Roman" panose="02020603050405020304" pitchFamily="18" charset="0"/>
              </a:rPr>
              <a:t> senza </a:t>
            </a:r>
            <a:r>
              <a:rPr lang="de-CH" sz="3400" i="1" dirty="0" err="1">
                <a:effectLst/>
                <a:latin typeface="Times New Roman" panose="02020603050405020304" pitchFamily="18" charset="0"/>
                <a:ea typeface="Times New Roman" panose="02020603050405020304" pitchFamily="18" charset="0"/>
              </a:rPr>
              <a:t>duvrar</a:t>
            </a:r>
            <a:r>
              <a:rPr lang="de-CH" sz="3400" i="1" dirty="0">
                <a:effectLst/>
                <a:latin typeface="Times New Roman" panose="02020603050405020304" pitchFamily="18" charset="0"/>
                <a:ea typeface="Times New Roman" panose="02020603050405020304" pitchFamily="18" charset="0"/>
              </a:rPr>
              <a:t> Plaids </a:t>
            </a:r>
            <a:r>
              <a:rPr lang="de-CH" sz="3400" i="1" dirty="0" err="1">
                <a:effectLst/>
                <a:latin typeface="Times New Roman" panose="02020603050405020304" pitchFamily="18" charset="0"/>
                <a:ea typeface="Times New Roman" panose="02020603050405020304" pitchFamily="18" charset="0"/>
              </a:rPr>
              <a:t>iasters</a:t>
            </a:r>
            <a:r>
              <a:rPr lang="de-CH" sz="3400" i="1" dirty="0">
                <a:effectLst/>
                <a:latin typeface="Times New Roman" panose="02020603050405020304" pitchFamily="18" charset="0"/>
                <a:ea typeface="Times New Roman" panose="02020603050405020304" pitchFamily="18" charset="0"/>
              </a:rPr>
              <a:t>.</a:t>
            </a:r>
          </a:p>
          <a:p>
            <a:pPr indent="0" algn="just">
              <a:lnSpc>
                <a:spcPct val="110000"/>
              </a:lnSpc>
              <a:spcBef>
                <a:spcPts val="625"/>
              </a:spcBef>
              <a:spcAft>
                <a:spcPts val="625"/>
              </a:spcAft>
              <a:buNone/>
              <a:tabLst>
                <a:tab pos="144145" algn="l"/>
                <a:tab pos="457200" algn="l"/>
              </a:tabLst>
            </a:pPr>
            <a:r>
              <a:rPr lang="it-IT" sz="3400" i="1" dirty="0">
                <a:effectLst/>
                <a:latin typeface="Times New Roman" panose="02020603050405020304" pitchFamily="18" charset="0"/>
                <a:ea typeface="Times New Roman" panose="02020603050405020304" pitchFamily="18" charset="0"/>
              </a:rPr>
              <a:t>Art. 18. Li cancellieri delle leghe devono indi farne la traduzione in italiano ed in due differenti lingue </a:t>
            </a:r>
            <a:r>
              <a:rPr lang="it-IT" sz="3400" i="1" dirty="0" err="1">
                <a:effectLst/>
                <a:latin typeface="Times New Roman" panose="02020603050405020304" pitchFamily="18" charset="0"/>
                <a:ea typeface="Times New Roman" panose="02020603050405020304" pitchFamily="18" charset="0"/>
              </a:rPr>
              <a:t>romanice</a:t>
            </a:r>
            <a:r>
              <a:rPr lang="it-IT" sz="3400" i="1" dirty="0">
                <a:effectLst/>
                <a:latin typeface="Times New Roman" panose="02020603050405020304" pitchFamily="18" charset="0"/>
                <a:ea typeface="Times New Roman" panose="02020603050405020304" pitchFamily="18" charset="0"/>
              </a:rPr>
              <a:t> per spedirle sopra li. Communi; si stamperanno tutti li </a:t>
            </a:r>
            <a:r>
              <a:rPr lang="it-IT" sz="3400" i="1" dirty="0" err="1">
                <a:effectLst/>
                <a:latin typeface="Times New Roman" panose="02020603050405020304" pitchFamily="18" charset="0"/>
                <a:ea typeface="Times New Roman" panose="02020603050405020304" pitchFamily="18" charset="0"/>
              </a:rPr>
              <a:t>Abscheid</a:t>
            </a:r>
            <a:r>
              <a:rPr lang="it-IT" sz="3400" i="1" dirty="0">
                <a:effectLst/>
                <a:latin typeface="Times New Roman" panose="02020603050405020304" pitchFamily="18" charset="0"/>
                <a:ea typeface="Times New Roman" panose="02020603050405020304" pitchFamily="18" charset="0"/>
              </a:rPr>
              <a:t>, questi devono venire concepiti in non adornati termini bensì chiari ed intelligibili, evitando qualunque parole equivoche. </a:t>
            </a:r>
            <a:endParaRPr lang="de-CH" sz="3400" i="1" dirty="0">
              <a:effectLst/>
              <a:latin typeface="Times New Roman" panose="02020603050405020304" pitchFamily="18" charset="0"/>
              <a:ea typeface="Times New Roman" panose="02020603050405020304" pitchFamily="18" charset="0"/>
            </a:endParaRPr>
          </a:p>
          <a:p>
            <a:pPr marL="0" indent="0">
              <a:buNone/>
            </a:pPr>
            <a:endParaRPr lang="de-CH" dirty="0"/>
          </a:p>
        </p:txBody>
      </p:sp>
    </p:spTree>
    <p:extLst>
      <p:ext uri="{BB962C8B-B14F-4D97-AF65-F5344CB8AC3E}">
        <p14:creationId xmlns:p14="http://schemas.microsoft.com/office/powerpoint/2010/main" val="3240660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4B8463-ECC4-4D4B-6C2C-193C35AFCBF0}"/>
              </a:ext>
            </a:extLst>
          </p:cNvPr>
          <p:cNvSpPr>
            <a:spLocks noGrp="1"/>
          </p:cNvSpPr>
          <p:nvPr>
            <p:ph type="title"/>
          </p:nvPr>
        </p:nvSpPr>
        <p:spPr>
          <a:xfrm>
            <a:off x="838200" y="365126"/>
            <a:ext cx="10515600" cy="696420"/>
          </a:xfrm>
        </p:spPr>
        <p:txBody>
          <a:bodyPr>
            <a:normAutofit/>
          </a:bodyPr>
          <a:lstStyle/>
          <a:p>
            <a:r>
              <a:rPr lang="de-CH" sz="3200" dirty="0">
                <a:latin typeface="Arial" panose="020B0604020202020204" pitchFamily="34" charset="0"/>
                <a:cs typeface="Arial" panose="020B0604020202020204" pitchFamily="34" charset="0"/>
              </a:rPr>
              <a:t>III. Die grosse Reform von 1794: bes. beispielhaft</a:t>
            </a:r>
            <a:endParaRPr lang="de-CH" sz="3200" dirty="0"/>
          </a:p>
        </p:txBody>
      </p:sp>
      <p:sp>
        <p:nvSpPr>
          <p:cNvPr id="3" name="Inhaltsplatzhalter 2">
            <a:extLst>
              <a:ext uri="{FF2B5EF4-FFF2-40B4-BE49-F238E27FC236}">
                <a16:creationId xmlns:a16="http://schemas.microsoft.com/office/drawing/2014/main" id="{698F47D2-FCCE-6B9D-0E5E-6D573AF252E8}"/>
              </a:ext>
            </a:extLst>
          </p:cNvPr>
          <p:cNvSpPr>
            <a:spLocks noGrp="1"/>
          </p:cNvSpPr>
          <p:nvPr>
            <p:ph idx="1"/>
          </p:nvPr>
        </p:nvSpPr>
        <p:spPr>
          <a:xfrm>
            <a:off x="838199" y="1135118"/>
            <a:ext cx="10901855" cy="5115417"/>
          </a:xfrm>
        </p:spPr>
        <p:txBody>
          <a:bodyPr>
            <a:normAutofit fontScale="92500" lnSpcReduction="20000"/>
          </a:bodyPr>
          <a:lstStyle/>
          <a:p>
            <a:pPr marL="0" indent="0">
              <a:buNone/>
            </a:pPr>
            <a:r>
              <a:rPr lang="de-CH" dirty="0">
                <a:latin typeface="Arial" panose="020B0604020202020204" pitchFamily="34" charset="0"/>
                <a:cs typeface="Arial" panose="020B0604020202020204" pitchFamily="34" charset="0"/>
              </a:rPr>
              <a:t>Die Anforderungen an die </a:t>
            </a:r>
            <a:r>
              <a:rPr lang="de-CH" sz="2600" b="1" dirty="0">
                <a:latin typeface="Arial" panose="020B0604020202020204" pitchFamily="34" charset="0"/>
                <a:cs typeface="Arial" panose="020B0604020202020204" pitchFamily="34" charset="0"/>
              </a:rPr>
              <a:t>Abstimmungsfragen</a:t>
            </a:r>
            <a:r>
              <a:rPr lang="de-CH" dirty="0">
                <a:latin typeface="Arial" panose="020B0604020202020204" pitchFamily="34" charset="0"/>
                <a:cs typeface="Arial" panose="020B0604020202020204" pitchFamily="34" charset="0"/>
              </a:rPr>
              <a:t> sind:</a:t>
            </a:r>
          </a:p>
          <a:p>
            <a:pPr marL="0" indent="0">
              <a:buNone/>
            </a:pPr>
            <a:r>
              <a:rPr lang="de-CH" sz="2600" i="1" dirty="0">
                <a:effectLst/>
                <a:latin typeface="Times New Roman" panose="02020603050405020304" pitchFamily="18" charset="0"/>
                <a:ea typeface="Times New Roman" panose="02020603050405020304" pitchFamily="18" charset="0"/>
              </a:rPr>
              <a:t>Art. 20. Ils </a:t>
            </a:r>
            <a:r>
              <a:rPr lang="de-CH" sz="2600" i="1" dirty="0" err="1">
                <a:effectLst/>
                <a:latin typeface="Times New Roman" panose="02020603050405020304" pitchFamily="18" charset="0"/>
                <a:ea typeface="Times New Roman" panose="02020603050405020304" pitchFamily="18" charset="0"/>
              </a:rPr>
              <a:t>Puigns</a:t>
            </a:r>
            <a:r>
              <a:rPr lang="de-CH" sz="2600" i="1" dirty="0">
                <a:effectLst/>
                <a:latin typeface="Times New Roman" panose="02020603050405020304" pitchFamily="18" charset="0"/>
                <a:ea typeface="Times New Roman" panose="02020603050405020304" pitchFamily="18" charset="0"/>
              </a:rPr>
              <a:t> de </a:t>
            </a:r>
            <a:r>
              <a:rPr lang="de-CH" sz="2600" i="1" dirty="0" err="1">
                <a:effectLst/>
                <a:latin typeface="Times New Roman" panose="02020603050405020304" pitchFamily="18" charset="0"/>
                <a:ea typeface="Times New Roman" panose="02020603050405020304" pitchFamily="18" charset="0"/>
              </a:rPr>
              <a:t>Recapitulatiun</a:t>
            </a:r>
            <a:r>
              <a:rPr lang="de-CH" sz="2600" i="1" dirty="0">
                <a:effectLst/>
                <a:latin typeface="Times New Roman" panose="02020603050405020304" pitchFamily="18" charset="0"/>
                <a:ea typeface="Times New Roman" panose="02020603050405020304" pitchFamily="18" charset="0"/>
              </a:rPr>
              <a:t> dein (</a:t>
            </a:r>
            <a:r>
              <a:rPr lang="de-CH" sz="2600" i="1" dirty="0" err="1">
                <a:effectLst/>
                <a:latin typeface="Times New Roman" panose="02020603050405020304" pitchFamily="18" charset="0"/>
                <a:ea typeface="Times New Roman" panose="02020603050405020304" pitchFamily="18" charset="0"/>
              </a:rPr>
              <a:t>sch</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ilg</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faitg</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sez</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requirescha</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bucc</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autra</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uisa</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bucca</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vignir</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mess</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giu</a:t>
            </a:r>
            <a:r>
              <a:rPr lang="de-CH" sz="2600" i="1" dirty="0">
                <a:effectLst/>
                <a:latin typeface="Times New Roman" panose="02020603050405020304" pitchFamily="18" charset="0"/>
                <a:ea typeface="Times New Roman" panose="02020603050405020304" pitchFamily="18" charset="0"/>
              </a:rPr>
              <a:t> en </a:t>
            </a:r>
            <a:r>
              <a:rPr lang="de-CH" sz="2600" i="1" dirty="0" err="1">
                <a:effectLst/>
                <a:latin typeface="Times New Roman" panose="02020603050405020304" pitchFamily="18" charset="0"/>
                <a:ea typeface="Times New Roman" panose="02020603050405020304" pitchFamily="18" charset="0"/>
              </a:rPr>
              <a:t>talas</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Domondas</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ch</a:t>
            </a:r>
            <a:r>
              <a:rPr lang="de-CH" sz="2600" i="1" dirty="0">
                <a:effectLst/>
                <a:latin typeface="Times New Roman" panose="02020603050405020304" pitchFamily="18" charset="0"/>
                <a:ea typeface="Times New Roman" panose="02020603050405020304" pitchFamily="18" charset="0"/>
              </a:rPr>
              <a:t>' in </a:t>
            </a:r>
            <a:r>
              <a:rPr lang="de-CH" sz="2600" i="1" dirty="0" err="1">
                <a:effectLst/>
                <a:latin typeface="Times New Roman" panose="02020603050405020304" pitchFamily="18" charset="0"/>
                <a:ea typeface="Times New Roman" panose="02020603050405020304" pitchFamily="18" charset="0"/>
              </a:rPr>
              <a:t>sappi</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gir</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nuot</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auter</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che</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giê</a:t>
            </a:r>
            <a:r>
              <a:rPr lang="de-CH" sz="2600" i="1" dirty="0">
                <a:effectLst/>
                <a:latin typeface="Times New Roman" panose="02020603050405020304" pitchFamily="18" charset="0"/>
                <a:ea typeface="Times New Roman" panose="02020603050405020304" pitchFamily="18" charset="0"/>
              </a:rPr>
              <a:t>, û Na(</a:t>
            </a:r>
            <a:r>
              <a:rPr lang="de-CH" sz="2600" i="1" dirty="0" err="1">
                <a:effectLst/>
                <a:latin typeface="Times New Roman" panose="02020603050405020304" pitchFamily="18" charset="0"/>
                <a:ea typeface="Times New Roman" panose="02020603050405020304" pitchFamily="18" charset="0"/>
              </a:rPr>
              <a:t>ch</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ent</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il</a:t>
            </a:r>
            <a:r>
              <a:rPr lang="de-CH" sz="2600" i="1" dirty="0">
                <a:effectLst/>
                <a:latin typeface="Times New Roman" panose="02020603050405020304" pitchFamily="18" charset="0"/>
                <a:ea typeface="Times New Roman" panose="02020603050405020304" pitchFamily="18" charset="0"/>
              </a:rPr>
              <a:t> dar </a:t>
            </a:r>
            <a:r>
              <a:rPr lang="de-CH" sz="2600" i="1" dirty="0" err="1">
                <a:effectLst/>
                <a:latin typeface="Times New Roman" panose="02020603050405020304" pitchFamily="18" charset="0"/>
                <a:ea typeface="Times New Roman" panose="02020603050405020304" pitchFamily="18" charset="0"/>
              </a:rPr>
              <a:t>sia</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vusch</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era</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bucca</a:t>
            </a:r>
            <a:r>
              <a:rPr lang="de-CH" sz="2600" i="1" dirty="0">
                <a:effectLst/>
                <a:latin typeface="Times New Roman" panose="02020603050405020304" pitchFamily="18" charset="0"/>
                <a:ea typeface="Times New Roman" panose="02020603050405020304" pitchFamily="18" charset="0"/>
              </a:rPr>
              <a:t> en </a:t>
            </a:r>
            <a:r>
              <a:rPr lang="de-CH" sz="2600" i="1" dirty="0" err="1">
                <a:effectLst/>
                <a:latin typeface="Times New Roman" panose="02020603050405020304" pitchFamily="18" charset="0"/>
                <a:ea typeface="Times New Roman" panose="02020603050405020304" pitchFamily="18" charset="0"/>
              </a:rPr>
              <a:t>Propositiuns</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periculusas</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allas</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qualas</a:t>
            </a:r>
            <a:r>
              <a:rPr lang="de-CH" sz="2600" i="1" dirty="0">
                <a:effectLst/>
                <a:latin typeface="Times New Roman" panose="02020603050405020304" pitchFamily="18" charset="0"/>
                <a:ea typeface="Times New Roman" panose="02020603050405020304" pitchFamily="18" charset="0"/>
              </a:rPr>
              <a:t> in </a:t>
            </a:r>
            <a:r>
              <a:rPr lang="de-CH" sz="2600" i="1" dirty="0" err="1">
                <a:effectLst/>
                <a:latin typeface="Times New Roman" panose="02020603050405020304" pitchFamily="18" charset="0"/>
                <a:ea typeface="Times New Roman" panose="02020603050405020304" pitchFamily="18" charset="0"/>
              </a:rPr>
              <a:t>bien</a:t>
            </a:r>
            <a:r>
              <a:rPr lang="de-CH" sz="2600" i="1" dirty="0">
                <a:effectLst/>
                <a:latin typeface="Times New Roman" panose="02020603050405020304" pitchFamily="18" charset="0"/>
                <a:ea typeface="Times New Roman" panose="02020603050405020304" pitchFamily="18" charset="0"/>
              </a:rPr>
              <a:t>, ê redlich </a:t>
            </a:r>
            <a:r>
              <a:rPr lang="de-CH" sz="2600" i="1" dirty="0" err="1">
                <a:effectLst/>
                <a:latin typeface="Times New Roman" panose="02020603050405020304" pitchFamily="18" charset="0"/>
                <a:ea typeface="Times New Roman" panose="02020603050405020304" pitchFamily="18" charset="0"/>
              </a:rPr>
              <a:t>Confederau</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sa</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bucca</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consentir</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sonder</a:t>
            </a:r>
            <a:r>
              <a:rPr lang="de-CH" sz="2600" i="1" dirty="0">
                <a:effectLst/>
                <a:latin typeface="Times New Roman" panose="02020603050405020304" pitchFamily="18" charset="0"/>
                <a:ea typeface="Times New Roman" panose="02020603050405020304" pitchFamily="18" charset="0"/>
              </a:rPr>
              <a:t> en </a:t>
            </a:r>
            <a:r>
              <a:rPr lang="de-CH" sz="2600" i="1" dirty="0" err="1">
                <a:effectLst/>
                <a:latin typeface="Times New Roman" panose="02020603050405020304" pitchFamily="18" charset="0"/>
                <a:ea typeface="Times New Roman" panose="02020603050405020304" pitchFamily="18" charset="0"/>
              </a:rPr>
              <a:t>inna</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simpla</a:t>
            </a:r>
            <a:r>
              <a:rPr lang="de-CH" sz="2600" i="1" dirty="0">
                <a:effectLst/>
                <a:latin typeface="Times New Roman" panose="02020603050405020304" pitchFamily="18" charset="0"/>
                <a:ea typeface="Times New Roman" panose="02020603050405020304" pitchFamily="18" charset="0"/>
              </a:rPr>
              <a:t> ê </a:t>
            </a:r>
            <a:r>
              <a:rPr lang="de-CH" sz="2600" i="1" dirty="0" err="1">
                <a:effectLst/>
                <a:latin typeface="Times New Roman" panose="02020603050405020304" pitchFamily="18" charset="0"/>
                <a:ea typeface="Times New Roman" panose="02020603050405020304" pitchFamily="18" charset="0"/>
              </a:rPr>
              <a:t>clara</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expositiun</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dil</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faitg</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sinnaquei</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che</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mintgin</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sappi</a:t>
            </a:r>
            <a:r>
              <a:rPr lang="de-CH" sz="2600" i="1" dirty="0">
                <a:effectLst/>
                <a:latin typeface="Times New Roman" panose="02020603050405020304" pitchFamily="18" charset="0"/>
                <a:ea typeface="Times New Roman" panose="02020603050405020304" pitchFamily="18" charset="0"/>
              </a:rPr>
              <a:t> dar in </a:t>
            </a:r>
            <a:r>
              <a:rPr lang="de-CH" sz="2600" i="1" dirty="0" err="1">
                <a:effectLst/>
                <a:latin typeface="Times New Roman" panose="02020603050405020304" pitchFamily="18" charset="0"/>
                <a:ea typeface="Times New Roman" panose="02020603050405020304" pitchFamily="18" charset="0"/>
              </a:rPr>
              <a:t>Patriotic</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meini</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che</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seigi</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adequats</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ail</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faitg</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ed</a:t>
            </a:r>
            <a:r>
              <a:rPr lang="de-CH" sz="2600" i="1" dirty="0">
                <a:effectLst/>
                <a:latin typeface="Times New Roman" panose="02020603050405020304" pitchFamily="18" charset="0"/>
                <a:ea typeface="Times New Roman" panose="02020603050405020304" pitchFamily="18" charset="0"/>
              </a:rPr>
              <a:t> à </a:t>
            </a:r>
            <a:r>
              <a:rPr lang="de-CH" sz="2600" i="1" dirty="0" err="1">
                <a:effectLst/>
                <a:latin typeface="Times New Roman" panose="02020603050405020304" pitchFamily="18" charset="0"/>
                <a:ea typeface="Times New Roman" panose="02020603050405020304" pitchFamily="18" charset="0"/>
              </a:rPr>
              <a:t>sia</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aigna</a:t>
            </a:r>
            <a:r>
              <a:rPr lang="de-CH" sz="2600" i="1" dirty="0">
                <a:effectLst/>
                <a:latin typeface="Times New Roman" panose="02020603050405020304" pitchFamily="18" charset="0"/>
                <a:ea typeface="Times New Roman" panose="02020603050405020304" pitchFamily="18" charset="0"/>
              </a:rPr>
              <a:t> </a:t>
            </a:r>
            <a:r>
              <a:rPr lang="de-CH" sz="2600" i="1" dirty="0" err="1">
                <a:effectLst/>
                <a:latin typeface="Times New Roman" panose="02020603050405020304" pitchFamily="18" charset="0"/>
                <a:ea typeface="Times New Roman" panose="02020603050405020304" pitchFamily="18" charset="0"/>
              </a:rPr>
              <a:t>persuasiun</a:t>
            </a:r>
            <a:r>
              <a:rPr lang="de-CH" sz="2600" i="1" dirty="0">
                <a:effectLst/>
                <a:latin typeface="Times New Roman" panose="02020603050405020304" pitchFamily="18" charset="0"/>
                <a:ea typeface="Times New Roman" panose="02020603050405020304" pitchFamily="18" charset="0"/>
              </a:rPr>
              <a:t>.</a:t>
            </a:r>
          </a:p>
          <a:p>
            <a:pPr marL="0" indent="0">
              <a:buNone/>
            </a:pPr>
            <a:r>
              <a:rPr lang="it-IT" sz="2600" i="1" dirty="0">
                <a:effectLst/>
                <a:latin typeface="Times New Roman" panose="02020603050405020304" pitchFamily="18" charset="0"/>
                <a:ea typeface="Times New Roman" panose="02020603050405020304" pitchFamily="18" charset="0"/>
              </a:rPr>
              <a:t>Art. 20. Li punti di </a:t>
            </a:r>
            <a:r>
              <a:rPr lang="it-IT" sz="2600" i="1" dirty="0" err="1">
                <a:effectLst/>
                <a:latin typeface="Times New Roman" panose="02020603050405020304" pitchFamily="18" charset="0"/>
                <a:ea typeface="Times New Roman" panose="02020603050405020304" pitchFamily="18" charset="0"/>
              </a:rPr>
              <a:t>recapitulazioni</a:t>
            </a:r>
            <a:r>
              <a:rPr lang="it-IT" sz="2600" i="1" dirty="0">
                <a:effectLst/>
                <a:latin typeface="Times New Roman" panose="02020603050405020304" pitchFamily="18" charset="0"/>
                <a:ea typeface="Times New Roman" panose="02020603050405020304" pitchFamily="18" charset="0"/>
              </a:rPr>
              <a:t> (ove la necessità non lo richiede) non devono essere concepiti in termini </a:t>
            </a:r>
            <a:r>
              <a:rPr lang="it-IT" sz="2600" i="1" dirty="0" err="1">
                <a:effectLst/>
                <a:latin typeface="Times New Roman" panose="02020603050405020304" pitchFamily="18" charset="0"/>
                <a:ea typeface="Times New Roman" panose="02020603050405020304" pitchFamily="18" charset="0"/>
              </a:rPr>
              <a:t>affirmativi</a:t>
            </a:r>
            <a:r>
              <a:rPr lang="it-IT" sz="2600" i="1" dirty="0">
                <a:effectLst/>
                <a:latin typeface="Times New Roman" panose="02020603050405020304" pitchFamily="18" charset="0"/>
                <a:ea typeface="Times New Roman" panose="02020603050405020304" pitchFamily="18" charset="0"/>
              </a:rPr>
              <a:t> ò negativi, e </a:t>
            </a:r>
            <a:r>
              <a:rPr lang="it-IT" sz="2600" i="1" dirty="0" err="1">
                <a:effectLst/>
                <a:latin typeface="Times New Roman" panose="02020603050405020304" pitchFamily="18" charset="0"/>
                <a:ea typeface="Times New Roman" panose="02020603050405020304" pitchFamily="18" charset="0"/>
              </a:rPr>
              <a:t>nemeno</a:t>
            </a:r>
            <a:r>
              <a:rPr lang="it-IT" sz="2600" i="1" dirty="0">
                <a:effectLst/>
                <a:latin typeface="Times New Roman" panose="02020603050405020304" pitchFamily="18" charset="0"/>
                <a:ea typeface="Times New Roman" panose="02020603050405020304" pitchFamily="18" charset="0"/>
              </a:rPr>
              <a:t> con </a:t>
            </a:r>
            <a:r>
              <a:rPr lang="it-IT" sz="2600" i="1" dirty="0" err="1">
                <a:effectLst/>
                <a:latin typeface="Times New Roman" panose="02020603050405020304" pitchFamily="18" charset="0"/>
                <a:ea typeface="Times New Roman" panose="02020603050405020304" pitchFamily="18" charset="0"/>
              </a:rPr>
              <a:t>trapolose</a:t>
            </a:r>
            <a:r>
              <a:rPr lang="it-IT" sz="2600" i="1" dirty="0">
                <a:effectLst/>
                <a:latin typeface="Times New Roman" panose="02020603050405020304" pitchFamily="18" charset="0"/>
                <a:ea typeface="Times New Roman" panose="02020603050405020304" pitchFamily="18" charset="0"/>
              </a:rPr>
              <a:t> proposizioni alle quali un buon </a:t>
            </a:r>
            <a:r>
              <a:rPr lang="it-IT" sz="2600" i="1" dirty="0" err="1">
                <a:effectLst/>
                <a:latin typeface="Times New Roman" panose="02020603050405020304" pitchFamily="18" charset="0"/>
                <a:ea typeface="Times New Roman" panose="02020603050405020304" pitchFamily="18" charset="0"/>
              </a:rPr>
              <a:t>patriotto</a:t>
            </a:r>
            <a:r>
              <a:rPr lang="it-IT" sz="2600" i="1" dirty="0">
                <a:effectLst/>
                <a:latin typeface="Times New Roman" panose="02020603050405020304" pitchFamily="18" charset="0"/>
                <a:ea typeface="Times New Roman" panose="02020603050405020304" pitchFamily="18" charset="0"/>
              </a:rPr>
              <a:t> non deve concorrere: ma bensì </a:t>
            </a:r>
            <a:r>
              <a:rPr lang="it-IT" sz="2600" i="1" dirty="0" err="1">
                <a:effectLst/>
                <a:latin typeface="Times New Roman" panose="02020603050405020304" pitchFamily="18" charset="0"/>
                <a:ea typeface="Times New Roman" panose="02020603050405020304" pitchFamily="18" charset="0"/>
              </a:rPr>
              <a:t>devonsi</a:t>
            </a:r>
            <a:r>
              <a:rPr lang="it-IT" sz="2600" i="1" dirty="0">
                <a:effectLst/>
                <a:latin typeface="Times New Roman" panose="02020603050405020304" pitchFamily="18" charset="0"/>
                <a:ea typeface="Times New Roman" panose="02020603050405020304" pitchFamily="18" charset="0"/>
              </a:rPr>
              <a:t> esporli semplici e chiari, </a:t>
            </a:r>
            <a:r>
              <a:rPr lang="it-IT" sz="2600" i="1" dirty="0" err="1">
                <a:effectLst/>
                <a:latin typeface="Times New Roman" panose="02020603050405020304" pitchFamily="18" charset="0"/>
                <a:ea typeface="Times New Roman" panose="02020603050405020304" pitchFamily="18" charset="0"/>
              </a:rPr>
              <a:t>affinchè</a:t>
            </a:r>
            <a:r>
              <a:rPr lang="it-IT" sz="2600" i="1" dirty="0">
                <a:effectLst/>
                <a:latin typeface="Times New Roman" panose="02020603050405020304" pitchFamily="18" charset="0"/>
                <a:ea typeface="Times New Roman" panose="02020603050405020304" pitchFamily="18" charset="0"/>
              </a:rPr>
              <a:t> </a:t>
            </a:r>
            <a:r>
              <a:rPr lang="it-IT" sz="2600" i="1" dirty="0" err="1">
                <a:effectLst/>
                <a:latin typeface="Times New Roman" panose="02020603050405020304" pitchFamily="18" charset="0"/>
                <a:ea typeface="Times New Roman" panose="02020603050405020304" pitchFamily="18" charset="0"/>
              </a:rPr>
              <a:t>ogniuno</a:t>
            </a:r>
            <a:r>
              <a:rPr lang="it-IT" sz="2600" i="1" dirty="0">
                <a:effectLst/>
                <a:latin typeface="Times New Roman" panose="02020603050405020304" pitchFamily="18" charset="0"/>
                <a:ea typeface="Times New Roman" panose="02020603050405020304" pitchFamily="18" charset="0"/>
              </a:rPr>
              <a:t> possa dar il suo patriotico parere analogo all’ affare ed alla sua propria coscienza.</a:t>
            </a:r>
          </a:p>
          <a:p>
            <a:pPr marL="0" indent="0">
              <a:buNone/>
            </a:pPr>
            <a:r>
              <a:rPr lang="de-DE" sz="2600" i="1" dirty="0">
                <a:effectLst/>
                <a:latin typeface="Times New Roman" panose="02020603050405020304" pitchFamily="18" charset="0"/>
                <a:ea typeface="Times New Roman" panose="02020603050405020304" pitchFamily="18" charset="0"/>
              </a:rPr>
              <a:t>Art. 20. Die </a:t>
            </a:r>
            <a:r>
              <a:rPr lang="de-DE" sz="2600" i="1" dirty="0" err="1">
                <a:effectLst/>
                <a:latin typeface="Times New Roman" panose="02020603050405020304" pitchFamily="18" charset="0"/>
                <a:ea typeface="Times New Roman" panose="02020603050405020304" pitchFamily="18" charset="0"/>
              </a:rPr>
              <a:t>Recapitulationspunkten</a:t>
            </a:r>
            <a:r>
              <a:rPr lang="de-DE" sz="2600" i="1" dirty="0">
                <a:effectLst/>
                <a:latin typeface="Times New Roman" panose="02020603050405020304" pitchFamily="18" charset="0"/>
                <a:ea typeface="Times New Roman" panose="02020603050405020304" pitchFamily="18" charset="0"/>
              </a:rPr>
              <a:t>, − wo die Sache an sich selbst es nicht erfordert, − sollen nicht in solchen Fragen </a:t>
            </a:r>
            <a:r>
              <a:rPr lang="de-DE" sz="2600" i="1" dirty="0" err="1">
                <a:effectLst/>
                <a:latin typeface="Times New Roman" panose="02020603050405020304" pitchFamily="18" charset="0"/>
                <a:ea typeface="Times New Roman" panose="02020603050405020304" pitchFamily="18" charset="0"/>
              </a:rPr>
              <a:t>verfaßt</a:t>
            </a:r>
            <a:r>
              <a:rPr lang="de-DE" sz="2600" i="1" dirty="0">
                <a:effectLst/>
                <a:latin typeface="Times New Roman" panose="02020603050405020304" pitchFamily="18" charset="0"/>
                <a:ea typeface="Times New Roman" panose="02020603050405020304" pitchFamily="18" charset="0"/>
              </a:rPr>
              <a:t> werden, da die Stimmung nur auf Bejahung oder Verneinung beschränkt wird, auch nicht in verfängliche Vorschläge, denen ein </a:t>
            </a:r>
            <a:r>
              <a:rPr lang="de-DE" sz="2600" i="1" dirty="0" err="1">
                <a:effectLst/>
                <a:latin typeface="Times New Roman" panose="02020603050405020304" pitchFamily="18" charset="0"/>
                <a:ea typeface="Times New Roman" panose="02020603050405020304" pitchFamily="18" charset="0"/>
              </a:rPr>
              <a:t>redlichdenkender</a:t>
            </a:r>
            <a:r>
              <a:rPr lang="de-DE" sz="2600" i="1" dirty="0">
                <a:effectLst/>
                <a:latin typeface="Times New Roman" panose="02020603050405020304" pitchFamily="18" charset="0"/>
                <a:ea typeface="Times New Roman" panose="02020603050405020304" pitchFamily="18" charset="0"/>
              </a:rPr>
              <a:t> </a:t>
            </a:r>
            <a:r>
              <a:rPr lang="de-DE" sz="2600" i="1" dirty="0" err="1">
                <a:effectLst/>
                <a:latin typeface="Times New Roman" panose="02020603050405020304" pitchFamily="18" charset="0"/>
                <a:ea typeface="Times New Roman" panose="02020603050405020304" pitchFamily="18" charset="0"/>
              </a:rPr>
              <a:t>Bundsmann</a:t>
            </a:r>
            <a:r>
              <a:rPr lang="de-DE" sz="2600" i="1" dirty="0">
                <a:effectLst/>
                <a:latin typeface="Times New Roman" panose="02020603050405020304" pitchFamily="18" charset="0"/>
                <a:ea typeface="Times New Roman" panose="02020603050405020304" pitchFamily="18" charset="0"/>
              </a:rPr>
              <a:t> nicht </a:t>
            </a:r>
            <a:r>
              <a:rPr lang="de-DE" sz="2600" i="1" dirty="0" err="1">
                <a:effectLst/>
                <a:latin typeface="Times New Roman" panose="02020603050405020304" pitchFamily="18" charset="0"/>
                <a:ea typeface="Times New Roman" panose="02020603050405020304" pitchFamily="18" charset="0"/>
              </a:rPr>
              <a:t>beypflichten</a:t>
            </a:r>
            <a:r>
              <a:rPr lang="de-DE" sz="2600" i="1" dirty="0">
                <a:effectLst/>
                <a:latin typeface="Times New Roman" panose="02020603050405020304" pitchFamily="18" charset="0"/>
                <a:ea typeface="Times New Roman" panose="02020603050405020304" pitchFamily="18" charset="0"/>
              </a:rPr>
              <a:t> kann; sondern in einfacher deutlicher Vorlegung der Sache, damit jeder eine dem Handel, und seiner </a:t>
            </a:r>
            <a:r>
              <a:rPr lang="de-DE" sz="2600" i="1" dirty="0" err="1">
                <a:effectLst/>
                <a:latin typeface="Times New Roman" panose="02020603050405020304" pitchFamily="18" charset="0"/>
                <a:ea typeface="Times New Roman" panose="02020603050405020304" pitchFamily="18" charset="0"/>
              </a:rPr>
              <a:t>Ueberzeugung</a:t>
            </a:r>
            <a:r>
              <a:rPr lang="de-DE" sz="2600" i="1" dirty="0">
                <a:effectLst/>
                <a:latin typeface="Times New Roman" panose="02020603050405020304" pitchFamily="18" charset="0"/>
                <a:ea typeface="Times New Roman" panose="02020603050405020304" pitchFamily="18" charset="0"/>
              </a:rPr>
              <a:t> angemessene und vaterländische Meinung geben könne.</a:t>
            </a:r>
            <a:endParaRPr lang="de-CH" sz="2600"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44629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3E03E3-A0A9-0347-5E66-1CDE349F03A4}"/>
              </a:ext>
            </a:extLst>
          </p:cNvPr>
          <p:cNvSpPr>
            <a:spLocks noGrp="1"/>
          </p:cNvSpPr>
          <p:nvPr>
            <p:ph type="title"/>
          </p:nvPr>
        </p:nvSpPr>
        <p:spPr>
          <a:xfrm>
            <a:off x="838200" y="312573"/>
            <a:ext cx="10515600" cy="906627"/>
          </a:xfrm>
        </p:spPr>
        <p:txBody>
          <a:bodyPr>
            <a:normAutofit/>
          </a:bodyPr>
          <a:lstStyle/>
          <a:p>
            <a:r>
              <a:rPr lang="de-CH" sz="3200" dirty="0"/>
              <a:t>III. Die grosse Reform von 1794: z.B.</a:t>
            </a:r>
          </a:p>
        </p:txBody>
      </p:sp>
      <p:sp>
        <p:nvSpPr>
          <p:cNvPr id="3" name="Inhaltsplatzhalter 2">
            <a:extLst>
              <a:ext uri="{FF2B5EF4-FFF2-40B4-BE49-F238E27FC236}">
                <a16:creationId xmlns:a16="http://schemas.microsoft.com/office/drawing/2014/main" id="{C1A190B6-73BB-DCEA-B643-E239A5DFBC7D}"/>
              </a:ext>
            </a:extLst>
          </p:cNvPr>
          <p:cNvSpPr>
            <a:spLocks noGrp="1"/>
          </p:cNvSpPr>
          <p:nvPr>
            <p:ph idx="1"/>
          </p:nvPr>
        </p:nvSpPr>
        <p:spPr>
          <a:xfrm>
            <a:off x="838200" y="1502979"/>
            <a:ext cx="10515600" cy="4673984"/>
          </a:xfrm>
        </p:spPr>
        <p:txBody>
          <a:bodyPr>
            <a:normAutofit fontScale="92500" lnSpcReduction="10000"/>
          </a:bodyPr>
          <a:lstStyle/>
          <a:p>
            <a:pPr marL="0" indent="0">
              <a:buNone/>
            </a:pPr>
            <a:r>
              <a:rPr lang="de-CH" sz="2600" dirty="0">
                <a:latin typeface="Arial" panose="020B0604020202020204" pitchFamily="34" charset="0"/>
                <a:cs typeface="Arial" panose="020B0604020202020204" pitchFamily="34" charset="0"/>
              </a:rPr>
              <a:t>Alle </a:t>
            </a:r>
            <a:r>
              <a:rPr lang="de-CH" sz="2600" b="1" dirty="0">
                <a:latin typeface="Arial" panose="020B0604020202020204" pitchFamily="34" charset="0"/>
                <a:cs typeface="Arial" panose="020B0604020202020204" pitchFamily="34" charset="0"/>
              </a:rPr>
              <a:t>Versammlungsleiter</a:t>
            </a:r>
            <a:r>
              <a:rPr lang="de-CH" sz="2600" dirty="0">
                <a:latin typeface="Arial" panose="020B0604020202020204" pitchFamily="34" charset="0"/>
                <a:cs typeface="Arial" panose="020B0604020202020204" pitchFamily="34" charset="0"/>
              </a:rPr>
              <a:t> haben nach </a:t>
            </a:r>
            <a:r>
              <a:rPr lang="de-CH" sz="2600" b="1" dirty="0">
                <a:latin typeface="Arial" panose="020B0604020202020204" pitchFamily="34" charset="0"/>
                <a:cs typeface="Arial" panose="020B0604020202020204" pitchFamily="34" charset="0"/>
              </a:rPr>
              <a:t>Art. 32 </a:t>
            </a:r>
            <a:r>
              <a:rPr lang="de-CH" sz="2600" dirty="0">
                <a:latin typeface="Arial" panose="020B0604020202020204" pitchFamily="34" charset="0"/>
                <a:cs typeface="Arial" panose="020B0604020202020204" pitchFamily="34" charset="0"/>
              </a:rPr>
              <a:t>umfassende </a:t>
            </a:r>
            <a:r>
              <a:rPr lang="de-CH" sz="2600" b="1" dirty="0">
                <a:latin typeface="Arial" panose="020B0604020202020204" pitchFamily="34" charset="0"/>
                <a:cs typeface="Arial" panose="020B0604020202020204" pitchFamily="34" charset="0"/>
              </a:rPr>
              <a:t>Amtspflichten</a:t>
            </a:r>
            <a:r>
              <a:rPr lang="de-CH" sz="2600" dirty="0">
                <a:latin typeface="Arial" panose="020B0604020202020204" pitchFamily="34" charset="0"/>
                <a:cs typeface="Arial" panose="020B0604020202020204" pitchFamily="34" charset="0"/>
              </a:rPr>
              <a:t>, deren Befolgung sie durch Eid geloben müssen: z.B.:</a:t>
            </a:r>
          </a:p>
          <a:p>
            <a:pPr marL="0" indent="0">
              <a:buNone/>
            </a:pPr>
            <a:r>
              <a:rPr lang="de-CH" i="1" dirty="0">
                <a:latin typeface="Times New Roman" panose="02020603050405020304" pitchFamily="18" charset="0"/>
                <a:cs typeface="Times New Roman" panose="02020603050405020304" pitchFamily="18" charset="0"/>
              </a:rPr>
              <a:t>Ziff. 6.</a:t>
            </a:r>
            <a:r>
              <a:rPr lang="de-CH" i="1" dirty="0">
                <a:effectLst/>
                <a:latin typeface="Times New Roman" panose="02020603050405020304" pitchFamily="18" charset="0"/>
                <a:ea typeface="Times New Roman" panose="02020603050405020304" pitchFamily="18" charset="0"/>
                <a:cs typeface="Times New Roman" panose="02020603050405020304" pitchFamily="18" charset="0"/>
              </a:rPr>
              <a:t> Da</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ß ihr kein Protokoll, Briefe, noch andere Absätze, so gemeine Lande betreffen, nicht aus euch selbst, sondern nur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danzumalen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vollziehen, und erlassen werdet, wenn solche vor den Behörden abgelesen, und berichtiget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seyn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werden, getreue Aufsicht halten wollet, damit keine Untreue,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Unterterschlauf</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und Verkünstelungen im Protokoll, Abscheiden, Briefen, und anderem erfolgen möchten, und in allen Ausschreiben, und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Verabscheidungen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die strengste Ordnung und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Unpartheilichkeit</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beobachten, jedem in der Ordnung seiner Anmeldung, Audienz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ertheilen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und jedermann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darzu</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helfen wollet, wozu er </a:t>
            </a:r>
            <a:r>
              <a:rPr lang="de-DE"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Verfassungsmäßiges Recht </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hat.</a:t>
            </a:r>
            <a:r>
              <a:rPr lang="de-CH" i="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buNone/>
            </a:pPr>
            <a:r>
              <a:rPr lang="de-CH" sz="2600" dirty="0" err="1">
                <a:latin typeface="Arial" panose="020B0604020202020204" pitchFamily="34" charset="0"/>
                <a:ea typeface="Times New Roman" panose="02020603050405020304" pitchFamily="18" charset="0"/>
                <a:cs typeface="Arial" panose="020B0604020202020204" pitchFamily="34" charset="0"/>
              </a:rPr>
              <a:t>N.B.:Der</a:t>
            </a:r>
            <a:r>
              <a:rPr lang="de-CH" sz="2600" dirty="0">
                <a:latin typeface="Arial" panose="020B0604020202020204" pitchFamily="34" charset="0"/>
                <a:ea typeface="Times New Roman" panose="02020603050405020304" pitchFamily="18" charset="0"/>
                <a:cs typeface="Arial" panose="020B0604020202020204" pitchFamily="34" charset="0"/>
              </a:rPr>
              <a:t> vollständige Aktenzugang ist, als verfassungsmässiges Recht, ein Grundrecht. </a:t>
            </a:r>
            <a:endParaRPr lang="de-CH" sz="26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de-CH"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3408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88586-E5DA-10B5-D14B-901E38422E21}"/>
              </a:ext>
            </a:extLst>
          </p:cNvPr>
          <p:cNvSpPr>
            <a:spLocks noGrp="1"/>
          </p:cNvSpPr>
          <p:nvPr>
            <p:ph type="title"/>
          </p:nvPr>
        </p:nvSpPr>
        <p:spPr>
          <a:xfrm>
            <a:off x="838200" y="365125"/>
            <a:ext cx="10515600" cy="1032751"/>
          </a:xfrm>
        </p:spPr>
        <p:txBody>
          <a:bodyPr>
            <a:normAutofit/>
          </a:bodyPr>
          <a:lstStyle/>
          <a:p>
            <a:r>
              <a:rPr lang="de-CH" sz="3200" dirty="0"/>
              <a:t>III. Die grosse Reform von 1794: z.B.				</a:t>
            </a:r>
          </a:p>
        </p:txBody>
      </p:sp>
      <p:sp>
        <p:nvSpPr>
          <p:cNvPr id="3" name="Inhaltsplatzhalter 2">
            <a:extLst>
              <a:ext uri="{FF2B5EF4-FFF2-40B4-BE49-F238E27FC236}">
                <a16:creationId xmlns:a16="http://schemas.microsoft.com/office/drawing/2014/main" id="{EB23FF5F-2515-37B5-8F53-DEBFFD9069A3}"/>
              </a:ext>
            </a:extLst>
          </p:cNvPr>
          <p:cNvSpPr>
            <a:spLocks noGrp="1"/>
          </p:cNvSpPr>
          <p:nvPr>
            <p:ph idx="1"/>
          </p:nvPr>
        </p:nvSpPr>
        <p:spPr>
          <a:xfrm>
            <a:off x="838200" y="1492469"/>
            <a:ext cx="10515600" cy="4684494"/>
          </a:xfrm>
        </p:spPr>
        <p:txBody>
          <a:bodyPr>
            <a:normAutofit/>
          </a:bodyPr>
          <a:lstStyle/>
          <a:p>
            <a:pPr marL="0" indent="0">
              <a:buNone/>
            </a:pPr>
            <a:r>
              <a:rPr lang="de-CH" sz="2600" b="1" dirty="0">
                <a:latin typeface="Arial" panose="020B0604020202020204" pitchFamily="34" charset="0"/>
                <a:cs typeface="Arial" panose="020B0604020202020204" pitchFamily="34" charset="0"/>
              </a:rPr>
              <a:t>Pläne zum Ausbau der Armenfürsorge:</a:t>
            </a:r>
          </a:p>
          <a:p>
            <a:pPr marL="0" indent="0">
              <a:buNone/>
            </a:pPr>
            <a:r>
              <a:rPr lang="de-DE" i="1" dirty="0">
                <a:effectLst/>
                <a:latin typeface="Times New Roman" panose="02020603050405020304" pitchFamily="18" charset="0"/>
                <a:ea typeface="Times New Roman" panose="02020603050405020304" pitchFamily="18" charset="0"/>
              </a:rPr>
              <a:t>Art. 38. So ferne ein Plan zu Versorgung der eigenen Armen, und Abstellung des </a:t>
            </a:r>
            <a:r>
              <a:rPr lang="de-DE" i="1" dirty="0" err="1">
                <a:effectLst/>
                <a:latin typeface="Times New Roman" panose="02020603050405020304" pitchFamily="18" charset="0"/>
                <a:ea typeface="Times New Roman" panose="02020603050405020304" pitchFamily="18" charset="0"/>
              </a:rPr>
              <a:t>Bettlens</a:t>
            </a:r>
            <a:r>
              <a:rPr lang="de-DE" i="1" dirty="0">
                <a:effectLst/>
                <a:latin typeface="Times New Roman" panose="02020603050405020304" pitchFamily="18" charset="0"/>
                <a:ea typeface="Times New Roman" panose="02020603050405020304" pitchFamily="18" charset="0"/>
              </a:rPr>
              <a:t>, durch das Mehren der Ehrs. </a:t>
            </a:r>
            <a:r>
              <a:rPr lang="de-DE" i="1" dirty="0" err="1">
                <a:effectLst/>
                <a:latin typeface="Times New Roman" panose="02020603050405020304" pitchFamily="18" charset="0"/>
                <a:ea typeface="Times New Roman" panose="02020603050405020304" pitchFamily="18" charset="0"/>
              </a:rPr>
              <a:t>Räthe</a:t>
            </a:r>
            <a:r>
              <a:rPr lang="de-DE" i="1" dirty="0">
                <a:effectLst/>
                <a:latin typeface="Times New Roman" panose="02020603050405020304" pitchFamily="18" charset="0"/>
                <a:ea typeface="Times New Roman" panose="02020603050405020304" pitchFamily="18" charset="0"/>
              </a:rPr>
              <a:t> und Gemeinden in Vollziehung kommt, so werden die von denen </a:t>
            </a:r>
            <a:r>
              <a:rPr lang="de-DE" i="1" dirty="0" err="1">
                <a:effectLst/>
                <a:latin typeface="Times New Roman" panose="02020603050405020304" pitchFamily="18" charset="0"/>
                <a:ea typeface="Times New Roman" panose="02020603050405020304" pitchFamily="18" charset="0"/>
              </a:rPr>
              <a:t>Bundstägen</a:t>
            </a:r>
            <a:r>
              <a:rPr lang="de-DE" i="1" dirty="0">
                <a:effectLst/>
                <a:latin typeface="Times New Roman" panose="02020603050405020304" pitchFamily="18" charset="0"/>
                <a:ea typeface="Times New Roman" panose="02020603050405020304" pitchFamily="18" charset="0"/>
              </a:rPr>
              <a:t>, so wohl für den Ort selbst, als für jeden Bund, </a:t>
            </a:r>
            <a:r>
              <a:rPr lang="de-DE" i="1" dirty="0" err="1">
                <a:effectLst/>
                <a:latin typeface="Times New Roman" panose="02020603050405020304" pitchFamily="18" charset="0"/>
                <a:ea typeface="Times New Roman" panose="02020603050405020304" pitchFamily="18" charset="0"/>
              </a:rPr>
              <a:t>bishero</a:t>
            </a:r>
            <a:r>
              <a:rPr lang="de-DE" i="1" dirty="0">
                <a:effectLst/>
                <a:latin typeface="Times New Roman" panose="02020603050405020304" pitchFamily="18" charset="0"/>
                <a:ea typeface="Times New Roman" panose="02020603050405020304" pitchFamily="18" charset="0"/>
              </a:rPr>
              <a:t> geübten </a:t>
            </a:r>
            <a:r>
              <a:rPr lang="de-DE" i="1" dirty="0" err="1">
                <a:effectLst/>
                <a:latin typeface="Times New Roman" panose="02020603050405020304" pitchFamily="18" charset="0"/>
                <a:ea typeface="Times New Roman" panose="02020603050405020304" pitchFamily="18" charset="0"/>
              </a:rPr>
              <a:t>Geldaustheilungen</a:t>
            </a:r>
            <a:r>
              <a:rPr lang="de-DE" i="1" dirty="0">
                <a:effectLst/>
                <a:latin typeface="Times New Roman" panose="02020603050405020304" pitchFamily="18" charset="0"/>
                <a:ea typeface="Times New Roman" panose="02020603050405020304" pitchFamily="18" charset="0"/>
              </a:rPr>
              <a:t> unter die Armen abgestellt.</a:t>
            </a:r>
            <a:endParaRPr lang="de-CH" i="1" dirty="0">
              <a:effectLst/>
              <a:latin typeface="Times New Roman" panose="02020603050405020304" pitchFamily="18" charset="0"/>
              <a:ea typeface="Times New Roman" panose="02020603050405020304" pitchFamily="18" charset="0"/>
            </a:endParaRPr>
          </a:p>
          <a:p>
            <a:pPr marL="0" indent="0">
              <a:buNone/>
            </a:pPr>
            <a:endParaRPr lang="de-CH" sz="2600" b="1" dirty="0">
              <a:latin typeface="Arial" panose="020B0604020202020204" pitchFamily="34" charset="0"/>
              <a:cs typeface="Arial" panose="020B0604020202020204" pitchFamily="34" charset="0"/>
            </a:endParaRPr>
          </a:p>
          <a:p>
            <a:pPr marL="0" indent="0">
              <a:buNone/>
            </a:pPr>
            <a:endParaRPr lang="de-CH" sz="2600" dirty="0">
              <a:latin typeface="Arial" panose="020B0604020202020204" pitchFamily="34" charset="0"/>
              <a:cs typeface="Arial" panose="020B0604020202020204" pitchFamily="34" charset="0"/>
            </a:endParaRPr>
          </a:p>
          <a:p>
            <a:pPr marL="0" indent="0">
              <a:buNone/>
            </a:pPr>
            <a:endParaRPr lang="de-CH"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6810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58EA97-882D-5ED5-FF72-2033410CB941}"/>
              </a:ext>
            </a:extLst>
          </p:cNvPr>
          <p:cNvSpPr>
            <a:spLocks noGrp="1"/>
          </p:cNvSpPr>
          <p:nvPr>
            <p:ph type="title"/>
          </p:nvPr>
        </p:nvSpPr>
        <p:spPr>
          <a:xfrm>
            <a:off x="838200" y="365126"/>
            <a:ext cx="10515600" cy="889934"/>
          </a:xfrm>
        </p:spPr>
        <p:txBody>
          <a:bodyPr>
            <a:normAutofit/>
          </a:bodyPr>
          <a:lstStyle/>
          <a:p>
            <a:r>
              <a:rPr lang="de-CH" sz="3200" dirty="0">
                <a:latin typeface="Arial" panose="020B0604020202020204" pitchFamily="34" charset="0"/>
                <a:cs typeface="Arial" panose="020B0604020202020204" pitchFamily="34" charset="0"/>
              </a:rPr>
              <a:t>I. Einleitung</a:t>
            </a:r>
          </a:p>
        </p:txBody>
      </p:sp>
      <p:sp>
        <p:nvSpPr>
          <p:cNvPr id="3" name="Inhaltsplatzhalter 2">
            <a:extLst>
              <a:ext uri="{FF2B5EF4-FFF2-40B4-BE49-F238E27FC236}">
                <a16:creationId xmlns:a16="http://schemas.microsoft.com/office/drawing/2014/main" id="{8A504D63-BDF1-9416-FC21-DD1C0532F7BC}"/>
              </a:ext>
            </a:extLst>
          </p:cNvPr>
          <p:cNvSpPr>
            <a:spLocks noGrp="1"/>
          </p:cNvSpPr>
          <p:nvPr>
            <p:ph idx="1"/>
          </p:nvPr>
        </p:nvSpPr>
        <p:spPr>
          <a:xfrm>
            <a:off x="838200" y="1403797"/>
            <a:ext cx="10699376" cy="4647379"/>
          </a:xfrm>
        </p:spPr>
        <p:txBody>
          <a:bodyPr>
            <a:noAutofit/>
          </a:bodyPr>
          <a:lstStyle/>
          <a:p>
            <a:pPr marL="0" indent="0">
              <a:lnSpc>
                <a:spcPct val="100000"/>
              </a:lnSpc>
              <a:buNone/>
            </a:pPr>
            <a:r>
              <a:rPr lang="de-CH" sz="2600" dirty="0">
                <a:latin typeface="Arial" panose="020B0604020202020204" pitchFamily="34" charset="0"/>
                <a:cs typeface="Arial" panose="020B0604020202020204" pitchFamily="34" charset="0"/>
              </a:rPr>
              <a:t>Ab 1471 haben die Vertreter der drei Bünde, des Gotteshausbundes, des Oberen oder Grauen Bundes sowie des </a:t>
            </a:r>
            <a:r>
              <a:rPr lang="de-CH" sz="2600" dirty="0" err="1">
                <a:latin typeface="Arial" panose="020B0604020202020204" pitchFamily="34" charset="0"/>
                <a:cs typeface="Arial" panose="020B0604020202020204" pitchFamily="34" charset="0"/>
              </a:rPr>
              <a:t>Zehngerichtebundes</a:t>
            </a:r>
            <a:r>
              <a:rPr lang="de-CH" sz="2600" dirty="0">
                <a:latin typeface="Arial" panose="020B0604020202020204" pitchFamily="34" charset="0"/>
                <a:cs typeface="Arial" panose="020B0604020202020204" pitchFamily="34" charset="0"/>
              </a:rPr>
              <a:t>, unter Ablösung alter Feudalrechte, den Freistaat in </a:t>
            </a:r>
            <a:r>
              <a:rPr lang="de-CH" sz="2600" i="1" dirty="0">
                <a:latin typeface="Arial" panose="020B0604020202020204" pitchFamily="34" charset="0"/>
                <a:cs typeface="Arial" panose="020B0604020202020204" pitchFamily="34" charset="0"/>
              </a:rPr>
              <a:t>einer republikanischen, föderativen Staatsform </a:t>
            </a:r>
            <a:r>
              <a:rPr lang="de-CH" sz="2600" dirty="0">
                <a:latin typeface="Arial" panose="020B0604020202020204" pitchFamily="34" charset="0"/>
                <a:cs typeface="Arial" panose="020B0604020202020204" pitchFamily="34" charset="0"/>
              </a:rPr>
              <a:t>aufgebaut, mit Einschluss der unterstellten Gebiete Bormio, </a:t>
            </a:r>
            <a:r>
              <a:rPr lang="de-CH" sz="2600" dirty="0" err="1">
                <a:latin typeface="Arial" panose="020B0604020202020204" pitchFamily="34" charset="0"/>
                <a:cs typeface="Arial" panose="020B0604020202020204" pitchFamily="34" charset="0"/>
              </a:rPr>
              <a:t>Valtellina</a:t>
            </a:r>
            <a:r>
              <a:rPr lang="de-CH" sz="2600" dirty="0">
                <a:latin typeface="Arial" panose="020B0604020202020204" pitchFamily="34" charset="0"/>
                <a:cs typeface="Arial" panose="020B0604020202020204" pitchFamily="34" charset="0"/>
              </a:rPr>
              <a:t>, Chiavenna und Maienfeld.</a:t>
            </a:r>
          </a:p>
          <a:p>
            <a:pPr marL="0" indent="0">
              <a:lnSpc>
                <a:spcPct val="100000"/>
              </a:lnSpc>
              <a:buNone/>
            </a:pPr>
            <a:r>
              <a:rPr lang="de-CH" sz="2600" dirty="0">
                <a:latin typeface="Arial" panose="020B0604020202020204" pitchFamily="34" charset="0"/>
                <a:cs typeface="Arial" panose="020B0604020202020204" pitchFamily="34" charset="0"/>
              </a:rPr>
              <a:t>Dazu schlossen die Bünde untereinander mehrere Vereinbarungen ab: Die </a:t>
            </a:r>
            <a:r>
              <a:rPr lang="de-CH" sz="2600" dirty="0" err="1">
                <a:latin typeface="Arial" panose="020B0604020202020204" pitchFamily="34" charset="0"/>
                <a:cs typeface="Arial" panose="020B0604020202020204" pitchFamily="34" charset="0"/>
              </a:rPr>
              <a:t>Ilanzer</a:t>
            </a:r>
            <a:r>
              <a:rPr lang="de-CH" sz="2600" dirty="0">
                <a:latin typeface="Arial" panose="020B0604020202020204" pitchFamily="34" charset="0"/>
                <a:cs typeface="Arial" panose="020B0604020202020204" pitchFamily="34" charset="0"/>
              </a:rPr>
              <a:t> Artikel von 1524 und 1526, den Bundesbrief von 1544, den Kesselbrief von 1570 sowie die Landes-Reformen von 1684 und 1694. Diese «Landesgesetze» schufen einen Grundbestand an «Bundesrecht» in Zivil- und Strafsachen sowie einen an «Verfassungsrecht» des Freistaats. </a:t>
            </a:r>
          </a:p>
        </p:txBody>
      </p:sp>
    </p:spTree>
    <p:extLst>
      <p:ext uri="{BB962C8B-B14F-4D97-AF65-F5344CB8AC3E}">
        <p14:creationId xmlns:p14="http://schemas.microsoft.com/office/powerpoint/2010/main" val="4095198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B865AE-3F0B-0111-6747-B39288255BC7}"/>
              </a:ext>
            </a:extLst>
          </p:cNvPr>
          <p:cNvSpPr>
            <a:spLocks noGrp="1"/>
          </p:cNvSpPr>
          <p:nvPr>
            <p:ph type="title"/>
          </p:nvPr>
        </p:nvSpPr>
        <p:spPr>
          <a:xfrm>
            <a:off x="838200" y="365126"/>
            <a:ext cx="10515600" cy="948668"/>
          </a:xfrm>
        </p:spPr>
        <p:txBody>
          <a:bodyPr>
            <a:normAutofit/>
          </a:bodyPr>
          <a:lstStyle/>
          <a:p>
            <a:r>
              <a:rPr lang="de-CH" sz="3200" dirty="0"/>
              <a:t>III. Die grosse Reform von 1794: z.B.</a:t>
            </a:r>
          </a:p>
        </p:txBody>
      </p:sp>
      <p:sp>
        <p:nvSpPr>
          <p:cNvPr id="3" name="Inhaltsplatzhalter 2">
            <a:extLst>
              <a:ext uri="{FF2B5EF4-FFF2-40B4-BE49-F238E27FC236}">
                <a16:creationId xmlns:a16="http://schemas.microsoft.com/office/drawing/2014/main" id="{7F2C7692-BC02-1900-73F3-A15BD4678ABA}"/>
              </a:ext>
            </a:extLst>
          </p:cNvPr>
          <p:cNvSpPr>
            <a:spLocks noGrp="1"/>
          </p:cNvSpPr>
          <p:nvPr>
            <p:ph idx="1"/>
          </p:nvPr>
        </p:nvSpPr>
        <p:spPr>
          <a:xfrm>
            <a:off x="838200" y="1681655"/>
            <a:ext cx="10515600" cy="4495308"/>
          </a:xfrm>
        </p:spPr>
        <p:txBody>
          <a:bodyPr>
            <a:normAutofit/>
          </a:bodyPr>
          <a:lstStyle/>
          <a:p>
            <a:pPr marL="0" indent="0">
              <a:buNone/>
            </a:pPr>
            <a:r>
              <a:rPr lang="de-CH" sz="2600" b="1" dirty="0">
                <a:latin typeface="Arial" panose="020B0604020202020204" pitchFamily="34" charset="0"/>
                <a:cs typeface="Arial" panose="020B0604020202020204" pitchFamily="34" charset="0"/>
              </a:rPr>
              <a:t>Garantie von Staatshilfen für geschädigte Gemeinden oder geschädigte Bündner, </a:t>
            </a:r>
            <a:r>
              <a:rPr lang="de-CH" sz="2600" dirty="0">
                <a:latin typeface="Arial" panose="020B0604020202020204" pitchFamily="34" charset="0"/>
                <a:cs typeface="Arial" panose="020B0604020202020204" pitchFamily="34" charset="0"/>
              </a:rPr>
              <a:t>z.B. nach Naturschäden oder Seuchen:</a:t>
            </a:r>
          </a:p>
          <a:p>
            <a:pPr marL="0" indent="0">
              <a:buNone/>
            </a:pPr>
            <a:r>
              <a:rPr lang="de-CH" i="1" dirty="0">
                <a:latin typeface="Times New Roman" panose="02020603050405020304" pitchFamily="18" charset="0"/>
                <a:cs typeface="Times New Roman" panose="02020603050405020304" pitchFamily="18" charset="0"/>
              </a:rPr>
              <a:t>Art. </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44. Denen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Bundstägen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wird überlassen, beschädigten Gemeinden in unsern Landen, oder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Eidgnoßschaft</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bis auf 10 neue Louis-</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d'or</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zu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steuren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um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grössere</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Summen, sind die Ehrs.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Räthe</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und Gemeinden anzufragen. Beschädigten Bündner-</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Particularen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darf der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Bundstag</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bis 5 Louis-</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d'or</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steuren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de-CH"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de-CH"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5860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E2BB7E-64FC-1B96-D6DD-0D0BCDA5685E}"/>
              </a:ext>
            </a:extLst>
          </p:cNvPr>
          <p:cNvSpPr>
            <a:spLocks noGrp="1"/>
          </p:cNvSpPr>
          <p:nvPr>
            <p:ph type="title"/>
          </p:nvPr>
        </p:nvSpPr>
        <p:spPr>
          <a:xfrm>
            <a:off x="838200" y="365125"/>
            <a:ext cx="10515600" cy="906627"/>
          </a:xfrm>
        </p:spPr>
        <p:txBody>
          <a:bodyPr>
            <a:normAutofit fontScale="90000"/>
          </a:bodyPr>
          <a:lstStyle/>
          <a:p>
            <a:r>
              <a:rPr lang="de-CH" sz="3200" dirty="0">
                <a:latin typeface="Arial" panose="020B0604020202020204" pitchFamily="34" charset="0"/>
                <a:cs typeface="Arial" panose="020B0604020202020204" pitchFamily="34" charset="0"/>
              </a:rPr>
              <a:t>III. Die grosse Reform von 1794: z.B. </a:t>
            </a:r>
            <a:r>
              <a:rPr lang="de-CH" sz="3200" b="1" dirty="0">
                <a:latin typeface="Arial" panose="020B0604020202020204" pitchFamily="34" charset="0"/>
                <a:cs typeface="Arial" panose="020B0604020202020204" pitchFamily="34" charset="0"/>
              </a:rPr>
              <a:t>Förderung der Bildung</a:t>
            </a:r>
          </a:p>
        </p:txBody>
      </p:sp>
      <p:sp>
        <p:nvSpPr>
          <p:cNvPr id="3" name="Inhaltsplatzhalter 2">
            <a:extLst>
              <a:ext uri="{FF2B5EF4-FFF2-40B4-BE49-F238E27FC236}">
                <a16:creationId xmlns:a16="http://schemas.microsoft.com/office/drawing/2014/main" id="{E2C298DC-8722-2A8A-51A9-59D269EFF2FC}"/>
              </a:ext>
            </a:extLst>
          </p:cNvPr>
          <p:cNvSpPr>
            <a:spLocks noGrp="1"/>
          </p:cNvSpPr>
          <p:nvPr>
            <p:ph idx="1"/>
          </p:nvPr>
        </p:nvSpPr>
        <p:spPr>
          <a:xfrm>
            <a:off x="838200" y="1271752"/>
            <a:ext cx="10733690" cy="4779087"/>
          </a:xfrm>
        </p:spPr>
        <p:txBody>
          <a:bodyPr>
            <a:normAutofit fontScale="25000" lnSpcReduction="20000"/>
          </a:bodyPr>
          <a:lstStyle/>
          <a:p>
            <a:pPr marL="0" indent="0">
              <a:lnSpc>
                <a:spcPct val="120000"/>
              </a:lnSpc>
              <a:buNone/>
            </a:pPr>
            <a:r>
              <a:rPr lang="de-CH" sz="9600" i="1" dirty="0">
                <a:latin typeface="Times New Roman" panose="02020603050405020304" pitchFamily="18" charset="0"/>
                <a:cs typeface="Times New Roman" panose="02020603050405020304" pitchFamily="18" charset="0"/>
              </a:rPr>
              <a:t>Art. </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50. Da es nicht nur aus der Erfahrung erwiesen ist,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daß</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die erforderlichsten, und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gemeinnüzigsten</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Kenntnisse in unserem Vaterlande, der weit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grössern</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Anzahl der Einwohner abgehen, sondern man es auch je länger je mehr fühlet,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daß</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diejenigen so von allen Kenntnissen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entblöst</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sind, von den Unterrichteten und Gelehrten mehr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abhangen</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müssen, als es das allgemeine Beste erlaubt; so wird um so viel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thunlich</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diesem Uebel abzuhelfen, und wenigstens so viel Kenntnisse in der Sprache, im lesen, schreiben, rechnen, und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besonderlich</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in unserer Landesverfassung, und dessen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Eintheilung</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zu verbreiten, als unumgänglich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nöthig</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ist, auch nur um einen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Abscheid</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zu verstehen, und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einigermassen</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richtig auf einer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Gemeind</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zu stimmen, und zu mehren, etc. für gut befunden,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daß</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die Dorfschulen in allen Gemeinden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verbesseret</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und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hiezu</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gleich eingerichtet werden, …</a:t>
            </a:r>
            <a:endParaRPr lang="de-CH" sz="9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4740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4C9751-C2C8-2540-6962-168FCDC216C0}"/>
              </a:ext>
            </a:extLst>
          </p:cNvPr>
          <p:cNvSpPr>
            <a:spLocks noGrp="1"/>
          </p:cNvSpPr>
          <p:nvPr>
            <p:ph type="title"/>
          </p:nvPr>
        </p:nvSpPr>
        <p:spPr>
          <a:xfrm>
            <a:off x="838200" y="365125"/>
            <a:ext cx="10515600" cy="1087157"/>
          </a:xfrm>
        </p:spPr>
        <p:txBody>
          <a:bodyPr>
            <a:normAutofit/>
          </a:bodyPr>
          <a:lstStyle/>
          <a:p>
            <a:r>
              <a:rPr lang="de-CH" sz="3200" dirty="0">
                <a:latin typeface="Arial" panose="020B0604020202020204" pitchFamily="34" charset="0"/>
                <a:cs typeface="Arial" panose="020B0604020202020204" pitchFamily="34" charset="0"/>
              </a:rPr>
              <a:t>IV. Entwicklungen im Veltlin, in Bormio und in Chiavenna</a:t>
            </a:r>
          </a:p>
        </p:txBody>
      </p:sp>
      <p:sp>
        <p:nvSpPr>
          <p:cNvPr id="3" name="Inhaltsplatzhalter 2">
            <a:extLst>
              <a:ext uri="{FF2B5EF4-FFF2-40B4-BE49-F238E27FC236}">
                <a16:creationId xmlns:a16="http://schemas.microsoft.com/office/drawing/2014/main" id="{7B9EBF50-4ECC-3B9C-C624-F8DD46639B56}"/>
              </a:ext>
            </a:extLst>
          </p:cNvPr>
          <p:cNvSpPr>
            <a:spLocks noGrp="1"/>
          </p:cNvSpPr>
          <p:nvPr>
            <p:ph idx="1"/>
          </p:nvPr>
        </p:nvSpPr>
        <p:spPr>
          <a:xfrm>
            <a:off x="981636" y="1559859"/>
            <a:ext cx="10515600" cy="4518492"/>
          </a:xfrm>
        </p:spPr>
        <p:txBody>
          <a:bodyPr>
            <a:normAutofit fontScale="25000" lnSpcReduction="20000"/>
          </a:bodyPr>
          <a:lstStyle/>
          <a:p>
            <a:pPr marL="0" indent="0">
              <a:lnSpc>
                <a:spcPct val="120000"/>
              </a:lnSpc>
              <a:buNone/>
            </a:pPr>
            <a:r>
              <a:rPr lang="de-CH" sz="9200" dirty="0">
                <a:latin typeface="Arial" panose="020B0604020202020204" pitchFamily="34" charset="0"/>
                <a:cs typeface="Arial" panose="020B0604020202020204" pitchFamily="34" charset="0"/>
              </a:rPr>
              <a:t>Grundlage der Staatsordnung in den drei südlichen Landesteilen war, nach den Statuten von 1548, das </a:t>
            </a:r>
            <a:r>
              <a:rPr lang="de-CH" sz="9200" b="1" dirty="0" err="1">
                <a:latin typeface="Arial" panose="020B0604020202020204" pitchFamily="34" charset="0"/>
                <a:cs typeface="Arial" panose="020B0604020202020204" pitchFamily="34" charset="0"/>
              </a:rPr>
              <a:t>Mailander</a:t>
            </a:r>
            <a:r>
              <a:rPr lang="de-CH" sz="9200" b="1" dirty="0">
                <a:latin typeface="Arial" panose="020B0604020202020204" pitchFamily="34" charset="0"/>
                <a:cs typeface="Arial" panose="020B0604020202020204" pitchFamily="34" charset="0"/>
              </a:rPr>
              <a:t> </a:t>
            </a:r>
            <a:r>
              <a:rPr lang="de-CH" sz="9200" b="1" dirty="0" err="1">
                <a:latin typeface="Arial" panose="020B0604020202020204" pitchFamily="34" charset="0"/>
                <a:cs typeface="Arial" panose="020B0604020202020204" pitchFamily="34" charset="0"/>
              </a:rPr>
              <a:t>Capitulat</a:t>
            </a:r>
            <a:r>
              <a:rPr lang="de-CH" sz="9200" b="1" dirty="0">
                <a:latin typeface="Arial" panose="020B0604020202020204" pitchFamily="34" charset="0"/>
                <a:cs typeface="Arial" panose="020B0604020202020204" pitchFamily="34" charset="0"/>
              </a:rPr>
              <a:t> </a:t>
            </a:r>
            <a:r>
              <a:rPr lang="de-CH" sz="9200" dirty="0">
                <a:latin typeface="Arial" panose="020B0604020202020204" pitchFamily="34" charset="0"/>
                <a:cs typeface="Arial" panose="020B0604020202020204" pitchFamily="34" charset="0"/>
              </a:rPr>
              <a:t>zwischen Spanien und Graubünden, in den Fassungen vom 3. Sept. 1639, erneuert am 26. Okt, 1726 und am 15. Juni 1762 bzw. 8. Febr. 1763; damals wurde geheim vereinbart:</a:t>
            </a:r>
          </a:p>
          <a:p>
            <a:pPr marL="0" indent="0">
              <a:lnSpc>
                <a:spcPct val="120000"/>
              </a:lnSpc>
              <a:buNone/>
            </a:pPr>
            <a:endParaRPr lang="it-IT" sz="9200" b="1" i="1" dirty="0">
              <a:effectLst/>
              <a:latin typeface="Times New Roman" panose="02020603050405020304" pitchFamily="18" charset="0"/>
              <a:ea typeface="Palatino Linotype" panose="02040502050505030304" pitchFamily="18" charset="0"/>
              <a:cs typeface="Times New Roman" panose="02020603050405020304" pitchFamily="18" charset="0"/>
            </a:endParaRPr>
          </a:p>
          <a:p>
            <a:pPr marL="0" indent="0">
              <a:spcAft>
                <a:spcPts val="1000"/>
              </a:spcAft>
              <a:buNone/>
            </a:pPr>
            <a:r>
              <a:rPr lang="it-IT" sz="9200" b="1" i="1" dirty="0">
                <a:effectLst/>
                <a:latin typeface="Times New Roman" panose="02020603050405020304" pitchFamily="18" charset="0"/>
                <a:ea typeface="Palatino Linotype" panose="02040502050505030304" pitchFamily="18" charset="0"/>
                <a:cs typeface="Times New Roman" panose="02020603050405020304" pitchFamily="18" charset="0"/>
              </a:rPr>
              <a:t>«Articolo segreto del Capitolato di Milano riguardante il diritto</a:t>
            </a:r>
            <a:r>
              <a:rPr lang="de-CH" sz="9200" i="1"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it-IT" sz="9200" b="1" i="1" dirty="0">
                <a:effectLst/>
                <a:latin typeface="Times New Roman" panose="02020603050405020304" pitchFamily="18" charset="0"/>
                <a:ea typeface="Palatino Linotype" panose="02040502050505030304" pitchFamily="18" charset="0"/>
                <a:cs typeface="Times New Roman" panose="02020603050405020304" pitchFamily="18" charset="0"/>
              </a:rPr>
              <a:t> di residenza dei riformati  nel paesi </a:t>
            </a:r>
            <a:r>
              <a:rPr lang="it-IT" sz="9200" b="1" i="1" dirty="0" err="1">
                <a:effectLst/>
                <a:latin typeface="Times New Roman" panose="02020603050405020304" pitchFamily="18" charset="0"/>
                <a:ea typeface="Palatino Linotype" panose="02040502050505030304" pitchFamily="18" charset="0"/>
                <a:cs typeface="Times New Roman" panose="02020603050405020304" pitchFamily="18" charset="0"/>
              </a:rPr>
              <a:t>dudditi</a:t>
            </a:r>
            <a:r>
              <a:rPr lang="it-IT" sz="9200" b="1" i="1" dirty="0">
                <a:effectLst/>
                <a:latin typeface="Times New Roman" panose="02020603050405020304" pitchFamily="18" charset="0"/>
                <a:ea typeface="Palatino Linotype" panose="02040502050505030304" pitchFamily="18" charset="0"/>
                <a:cs typeface="Times New Roman" panose="02020603050405020304" pitchFamily="18" charset="0"/>
              </a:rPr>
              <a:t> della </a:t>
            </a:r>
            <a:r>
              <a:rPr lang="it-IT" sz="9200" b="1" i="1" dirty="0">
                <a:latin typeface="Times New Roman" panose="02020603050405020304" pitchFamily="18" charset="0"/>
                <a:ea typeface="Palatino Linotype" panose="02040502050505030304" pitchFamily="18" charset="0"/>
                <a:cs typeface="Times New Roman" panose="02020603050405020304" pitchFamily="18" charset="0"/>
              </a:rPr>
              <a:t>Repubblica reta</a:t>
            </a:r>
            <a:r>
              <a:rPr lang="de-CH" sz="9200" i="1"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it-IT" sz="9200" b="1" i="1" dirty="0">
                <a:effectLst/>
                <a:latin typeface="Times New Roman" panose="02020603050405020304" pitchFamily="18" charset="0"/>
                <a:ea typeface="Palatino Linotype" panose="02040502050505030304" pitchFamily="18" charset="0"/>
                <a:cs typeface="Times New Roman" panose="02020603050405020304" pitchFamily="18" charset="0"/>
              </a:rPr>
              <a:t>, sottoscritto dal conte </a:t>
            </a:r>
            <a:r>
              <a:rPr lang="it-IT" sz="9200" b="1" i="1" dirty="0" err="1">
                <a:effectLst/>
                <a:latin typeface="Times New Roman" panose="02020603050405020304" pitchFamily="18" charset="0"/>
                <a:ea typeface="Palatino Linotype" panose="02040502050505030304" pitchFamily="18" charset="0"/>
                <a:cs typeface="Times New Roman" panose="02020603050405020304" pitchFamily="18" charset="0"/>
              </a:rPr>
              <a:t>Firmian</a:t>
            </a:r>
            <a:r>
              <a:rPr lang="it-IT" sz="9200" b="1" i="1" dirty="0">
                <a:effectLst/>
                <a:latin typeface="Times New Roman" panose="02020603050405020304" pitchFamily="18" charset="0"/>
                <a:ea typeface="Palatino Linotype" panose="02040502050505030304" pitchFamily="18" charset="0"/>
                <a:cs typeface="Times New Roman" panose="02020603050405020304" pitchFamily="18" charset="0"/>
              </a:rPr>
              <a:t>»</a:t>
            </a:r>
          </a:p>
          <a:p>
            <a:pPr marL="0" indent="0">
              <a:lnSpc>
                <a:spcPct val="120000"/>
              </a:lnSpc>
              <a:spcAft>
                <a:spcPts val="1000"/>
              </a:spcAft>
              <a:buNone/>
            </a:pPr>
            <a:r>
              <a:rPr lang="de-CH" sz="9200" dirty="0">
                <a:effectLst/>
                <a:latin typeface="Arial" panose="020B0604020202020204" pitchFamily="34" charset="0"/>
                <a:cs typeface="Arial" panose="020B0604020202020204" pitchFamily="34" charset="0"/>
              </a:rPr>
              <a:t>Diese Vereinbarung widersprach dem Art. 30 des </a:t>
            </a:r>
            <a:r>
              <a:rPr lang="de-CH" sz="9200" dirty="0" err="1">
                <a:effectLst/>
                <a:latin typeface="Arial" panose="020B0604020202020204" pitchFamily="34" charset="0"/>
                <a:cs typeface="Arial" panose="020B0604020202020204" pitchFamily="34" charset="0"/>
              </a:rPr>
              <a:t>Capitulats</a:t>
            </a:r>
            <a:r>
              <a:rPr lang="de-CH" sz="9200" dirty="0">
                <a:effectLst/>
                <a:latin typeface="Arial" panose="020B0604020202020204" pitchFamily="34" charset="0"/>
                <a:cs typeface="Arial" panose="020B0604020202020204" pitchFamily="34" charset="0"/>
              </a:rPr>
              <a:t>, der (wohl im Lichte der Veltliner Morde von 1620) nur Katholiken eine Residenzpflicht gewährte. </a:t>
            </a:r>
            <a:r>
              <a:rPr lang="de-CH" sz="9200" dirty="0">
                <a:effectLst/>
                <a:latin typeface="Arial" panose="020B0604020202020204" pitchFamily="34" charset="0"/>
                <a:ea typeface="Palatino Linotype" panose="02040502050505030304" pitchFamily="18" charset="0"/>
                <a:cs typeface="Arial" panose="020B0604020202020204" pitchFamily="34" charset="0"/>
              </a:rPr>
              <a:t> </a:t>
            </a:r>
          </a:p>
          <a:p>
            <a:pPr marL="0" indent="0">
              <a:spcAft>
                <a:spcPts val="1000"/>
              </a:spcAft>
              <a:buNone/>
            </a:pPr>
            <a:r>
              <a:rPr lang="de-CH" sz="9200" dirty="0">
                <a:effectLst/>
                <a:latin typeface="Palatino Linotype" panose="02040502050505030304" pitchFamily="18" charset="0"/>
                <a:ea typeface="Palatino Linotype" panose="02040502050505030304" pitchFamily="18" charset="0"/>
                <a:cs typeface="Times New Roman" panose="02020603050405020304" pitchFamily="18" charset="0"/>
              </a:rPr>
              <a:t> </a:t>
            </a:r>
          </a:p>
          <a:p>
            <a:pPr marL="0" indent="0">
              <a:lnSpc>
                <a:spcPct val="100000"/>
              </a:lnSpc>
              <a:buNone/>
            </a:pP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5309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5903AA-E809-1BD7-5397-711F3B035B27}"/>
              </a:ext>
            </a:extLst>
          </p:cNvPr>
          <p:cNvSpPr>
            <a:spLocks noGrp="1"/>
          </p:cNvSpPr>
          <p:nvPr>
            <p:ph type="title"/>
          </p:nvPr>
        </p:nvSpPr>
        <p:spPr>
          <a:xfrm>
            <a:off x="838200" y="347197"/>
            <a:ext cx="10515600" cy="791322"/>
          </a:xfrm>
        </p:spPr>
        <p:txBody>
          <a:bodyPr>
            <a:normAutofit fontScale="90000"/>
          </a:bodyPr>
          <a:lstStyle/>
          <a:p>
            <a:r>
              <a:rPr lang="de-CH" sz="3600" dirty="0"/>
              <a:t>IV. </a:t>
            </a:r>
            <a:r>
              <a:rPr lang="de-CH" sz="3600" dirty="0">
                <a:latin typeface="Arial" panose="020B0604020202020204" pitchFamily="34" charset="0"/>
                <a:cs typeface="Arial" panose="020B0604020202020204" pitchFamily="34" charset="0"/>
              </a:rPr>
              <a:t>Entwicklungen im Veltlin, in Bormio und in Chiavenna </a:t>
            </a:r>
          </a:p>
        </p:txBody>
      </p:sp>
      <p:sp>
        <p:nvSpPr>
          <p:cNvPr id="3" name="Inhaltsplatzhalter 2">
            <a:extLst>
              <a:ext uri="{FF2B5EF4-FFF2-40B4-BE49-F238E27FC236}">
                <a16:creationId xmlns:a16="http://schemas.microsoft.com/office/drawing/2014/main" id="{FF3A45C1-93EF-AC42-D61E-2B1C307F1B44}"/>
              </a:ext>
            </a:extLst>
          </p:cNvPr>
          <p:cNvSpPr>
            <a:spLocks noGrp="1"/>
          </p:cNvSpPr>
          <p:nvPr>
            <p:ph idx="1"/>
          </p:nvPr>
        </p:nvSpPr>
        <p:spPr>
          <a:xfrm>
            <a:off x="838200" y="1380564"/>
            <a:ext cx="10515600" cy="5130239"/>
          </a:xfrm>
        </p:spPr>
        <p:txBody>
          <a:bodyPr>
            <a:normAutofit lnSpcReduction="10000"/>
          </a:bodyPr>
          <a:lstStyle/>
          <a:p>
            <a:pPr marL="0" indent="0">
              <a:buNone/>
            </a:pPr>
            <a:r>
              <a:rPr lang="de-CH" sz="2400" dirty="0">
                <a:latin typeface="Arial" panose="020B0604020202020204" pitchFamily="34" charset="0"/>
                <a:cs typeface="Arial" panose="020B0604020202020204" pitchFamily="34" charset="0"/>
              </a:rPr>
              <a:t>1787 reichen Deputierte des </a:t>
            </a:r>
            <a:r>
              <a:rPr lang="de-CH" sz="2400" dirty="0" err="1">
                <a:latin typeface="Arial" panose="020B0604020202020204" pitchFamily="34" charset="0"/>
                <a:cs typeface="Arial" panose="020B0604020202020204" pitchFamily="34" charset="0"/>
              </a:rPr>
              <a:t>Veltlins</a:t>
            </a:r>
            <a:r>
              <a:rPr lang="de-CH" sz="2400" dirty="0">
                <a:latin typeface="Arial" panose="020B0604020202020204" pitchFamily="34" charset="0"/>
                <a:cs typeface="Arial" panose="020B0604020202020204" pitchFamily="34" charset="0"/>
              </a:rPr>
              <a:t> und von </a:t>
            </a:r>
            <a:r>
              <a:rPr lang="de-CH" sz="2400" dirty="0" err="1">
                <a:latin typeface="Arial" panose="020B0604020202020204" pitchFamily="34" charset="0"/>
                <a:cs typeface="Arial" panose="020B0604020202020204" pitchFamily="34" charset="0"/>
              </a:rPr>
              <a:t>Clefen</a:t>
            </a:r>
            <a:r>
              <a:rPr lang="de-CH" sz="2400" dirty="0">
                <a:latin typeface="Arial" panose="020B0604020202020204" pitchFamily="34" charset="0"/>
                <a:cs typeface="Arial" panose="020B0604020202020204" pitchFamily="34" charset="0"/>
              </a:rPr>
              <a:t> eine Petition mit </a:t>
            </a:r>
            <a:r>
              <a:rPr lang="de-CH" sz="2400" b="1" dirty="0">
                <a:latin typeface="Arial" panose="020B0604020202020204" pitchFamily="34" charset="0"/>
                <a:cs typeface="Arial" panose="020B0604020202020204" pitchFamily="34" charset="0"/>
              </a:rPr>
              <a:t>15 Klagepunkten </a:t>
            </a:r>
            <a:r>
              <a:rPr lang="de-CH" sz="2400" dirty="0">
                <a:latin typeface="Arial" panose="020B0604020202020204" pitchFamily="34" charset="0"/>
                <a:cs typeface="Arial" panose="020B0604020202020204" pitchFamily="34" charset="0"/>
              </a:rPr>
              <a:t>ein, die, auch nach Anraten von Kaiser und Herzog von Mailand Josef II., in einem verfassungsmässigem Verfahren behandelt und am 12. Febr. 1790 durch ein </a:t>
            </a:r>
            <a:r>
              <a:rPr lang="de-CH" sz="2400" b="1" dirty="0">
                <a:latin typeface="Arial" panose="020B0604020202020204" pitchFamily="34" charset="0"/>
                <a:cs typeface="Arial" panose="020B0604020202020204" pitchFamily="34" charset="0"/>
              </a:rPr>
              <a:t>Dekret</a:t>
            </a:r>
            <a:r>
              <a:rPr lang="de-CH" sz="2400" dirty="0">
                <a:latin typeface="Arial" panose="020B0604020202020204" pitchFamily="34" charset="0"/>
                <a:cs typeface="Arial" panose="020B0604020202020204" pitchFamily="34" charset="0"/>
              </a:rPr>
              <a:t> zum grossen Teil in bestätigendem Sinn beantwortet wurden, so z.B.: </a:t>
            </a:r>
          </a:p>
          <a:p>
            <a:pPr marL="0" indent="0">
              <a:buNone/>
            </a:pPr>
            <a:r>
              <a:rPr lang="de-DE" sz="2400" i="1" dirty="0">
                <a:solidFill>
                  <a:srgbClr val="000000"/>
                </a:solidFill>
                <a:effectLst/>
                <a:latin typeface="Times New Roman" panose="02020603050405020304" pitchFamily="18" charset="0"/>
                <a:ea typeface="Times New Roman" panose="02020603050405020304" pitchFamily="18" charset="0"/>
              </a:rPr>
              <a:t>Viertens. Da die </a:t>
            </a:r>
            <a:r>
              <a:rPr lang="de-DE" sz="2400" i="1" dirty="0" err="1">
                <a:solidFill>
                  <a:srgbClr val="000000"/>
                </a:solidFill>
                <a:effectLst/>
                <a:latin typeface="Times New Roman" panose="02020603050405020304" pitchFamily="18" charset="0"/>
                <a:ea typeface="Times New Roman" panose="02020603050405020304" pitchFamily="18" charset="0"/>
              </a:rPr>
              <a:t>Deputirten</a:t>
            </a:r>
            <a:r>
              <a:rPr lang="de-DE" sz="2400" i="1" dirty="0">
                <a:solidFill>
                  <a:srgbClr val="000000"/>
                </a:solidFill>
                <a:effectLst/>
                <a:latin typeface="Times New Roman" panose="02020603050405020304" pitchFamily="18" charset="0"/>
                <a:ea typeface="Times New Roman" panose="02020603050405020304" pitchFamily="18" charset="0"/>
              </a:rPr>
              <a:t> des </a:t>
            </a:r>
            <a:r>
              <a:rPr lang="de-DE" sz="2400" i="1" dirty="0" err="1">
                <a:solidFill>
                  <a:srgbClr val="000000"/>
                </a:solidFill>
                <a:effectLst/>
                <a:latin typeface="Times New Roman" panose="02020603050405020304" pitchFamily="18" charset="0"/>
                <a:ea typeface="Times New Roman" panose="02020603050405020304" pitchFamily="18" charset="0"/>
              </a:rPr>
              <a:t>Veltlins</a:t>
            </a:r>
            <a:r>
              <a:rPr lang="de-DE" sz="2400" i="1" dirty="0">
                <a:solidFill>
                  <a:srgbClr val="000000"/>
                </a:solidFill>
                <a:effectLst/>
                <a:latin typeface="Times New Roman" panose="02020603050405020304" pitchFamily="18" charset="0"/>
                <a:ea typeface="Times New Roman" panose="02020603050405020304" pitchFamily="18" charset="0"/>
              </a:rPr>
              <a:t>, und der </a:t>
            </a:r>
            <a:r>
              <a:rPr lang="de-DE" sz="2400" i="1" dirty="0" err="1">
                <a:solidFill>
                  <a:srgbClr val="000000"/>
                </a:solidFill>
                <a:effectLst/>
                <a:latin typeface="Times New Roman" panose="02020603050405020304" pitchFamily="18" charset="0"/>
                <a:ea typeface="Times New Roman" panose="02020603050405020304" pitchFamily="18" charset="0"/>
              </a:rPr>
              <a:t>Jurisdiction</a:t>
            </a:r>
            <a:r>
              <a:rPr lang="de-DE" sz="2400" i="1" dirty="0">
                <a:solidFill>
                  <a:srgbClr val="000000"/>
                </a:solidFill>
                <a:effectLst/>
                <a:latin typeface="Times New Roman" panose="02020603050405020304" pitchFamily="18" charset="0"/>
                <a:ea typeface="Times New Roman" panose="02020603050405020304" pitchFamily="18" charset="0"/>
              </a:rPr>
              <a:t> </a:t>
            </a:r>
            <a:r>
              <a:rPr lang="de-DE" sz="2400" i="1" dirty="0" err="1">
                <a:solidFill>
                  <a:srgbClr val="000000"/>
                </a:solidFill>
                <a:effectLst/>
                <a:latin typeface="Times New Roman" panose="02020603050405020304" pitchFamily="18" charset="0"/>
                <a:ea typeface="Times New Roman" panose="02020603050405020304" pitchFamily="18" charset="0"/>
              </a:rPr>
              <a:t>Clefen</a:t>
            </a:r>
            <a:r>
              <a:rPr lang="de-DE" sz="2400" i="1" dirty="0">
                <a:solidFill>
                  <a:srgbClr val="000000"/>
                </a:solidFill>
                <a:effectLst/>
                <a:latin typeface="Times New Roman" panose="02020603050405020304" pitchFamily="18" charset="0"/>
                <a:ea typeface="Times New Roman" panose="02020603050405020304" pitchFamily="18" charset="0"/>
              </a:rPr>
              <a:t>, wiederholter </a:t>
            </a:r>
            <a:r>
              <a:rPr lang="de-DE" sz="2400" i="1" dirty="0" err="1">
                <a:solidFill>
                  <a:srgbClr val="000000"/>
                </a:solidFill>
                <a:effectLst/>
                <a:latin typeface="Times New Roman" panose="02020603050405020304" pitchFamily="18" charset="0"/>
                <a:ea typeface="Times New Roman" panose="02020603050405020304" pitchFamily="18" charset="0"/>
              </a:rPr>
              <a:t>ma</a:t>
            </a:r>
            <a:r>
              <a:rPr lang="de-DE" sz="2400" i="1" dirty="0">
                <a:solidFill>
                  <a:srgbClr val="000000"/>
                </a:solidFill>
                <a:effectLst/>
                <a:latin typeface="Times New Roman" panose="02020603050405020304" pitchFamily="18" charset="0"/>
                <a:ea typeface="Times New Roman" panose="02020603050405020304" pitchFamily="18" charset="0"/>
              </a:rPr>
              <a:t>(h)</a:t>
            </a:r>
            <a:r>
              <a:rPr lang="de-DE" sz="2400" i="1" dirty="0" err="1">
                <a:solidFill>
                  <a:srgbClr val="000000"/>
                </a:solidFill>
                <a:effectLst/>
                <a:latin typeface="Times New Roman" panose="02020603050405020304" pitchFamily="18" charset="0"/>
                <a:ea typeface="Times New Roman" panose="02020603050405020304" pitchFamily="18" charset="0"/>
              </a:rPr>
              <a:t>len</a:t>
            </a:r>
            <a:r>
              <a:rPr lang="de-DE" sz="2400" i="1" dirty="0">
                <a:solidFill>
                  <a:srgbClr val="000000"/>
                </a:solidFill>
                <a:effectLst/>
                <a:latin typeface="Times New Roman" panose="02020603050405020304" pitchFamily="18" charset="0"/>
                <a:ea typeface="Times New Roman" panose="02020603050405020304" pitchFamily="18" charset="0"/>
              </a:rPr>
              <a:t> auf die pünktliche, buchstäbliche Beobachtung ihrer Statuten gedrungen, und die Erlauchten Gemeinden (se)[es] für gut befunden, durch das im Heumonat 1788. eingelangte Standesmehren, ihnen dieses Ansuchen zuzugestehen, so hebt man alle wider die Statuten eingeführte Gewohnheiten, wie gültig und rechtmäßig sie auch immer </a:t>
            </a:r>
            <a:r>
              <a:rPr lang="de-DE" sz="2400" i="1" dirty="0" err="1">
                <a:solidFill>
                  <a:srgbClr val="000000"/>
                </a:solidFill>
                <a:effectLst/>
                <a:latin typeface="Times New Roman" panose="02020603050405020304" pitchFamily="18" charset="0"/>
                <a:ea typeface="Times New Roman" panose="02020603050405020304" pitchFamily="18" charset="0"/>
              </a:rPr>
              <a:t>seyn</a:t>
            </a:r>
            <a:r>
              <a:rPr lang="de-DE" sz="2400" i="1" dirty="0">
                <a:solidFill>
                  <a:srgbClr val="000000"/>
                </a:solidFill>
                <a:effectLst/>
                <a:latin typeface="Times New Roman" panose="02020603050405020304" pitchFamily="18" charset="0"/>
                <a:ea typeface="Times New Roman" panose="02020603050405020304" pitchFamily="18" charset="0"/>
              </a:rPr>
              <a:t> möchten, von nun an auf. Befiehlt allen Amtsleuten, </a:t>
            </a:r>
            <a:r>
              <a:rPr lang="de-DE" sz="2400" i="1" dirty="0" err="1">
                <a:solidFill>
                  <a:srgbClr val="000000"/>
                </a:solidFill>
                <a:effectLst/>
                <a:latin typeface="Times New Roman" panose="02020603050405020304" pitchFamily="18" charset="0"/>
                <a:ea typeface="Times New Roman" panose="02020603050405020304" pitchFamily="18" charset="0"/>
              </a:rPr>
              <a:t>Sindicaturen</a:t>
            </a:r>
            <a:r>
              <a:rPr lang="de-DE" sz="2400" i="1" dirty="0">
                <a:solidFill>
                  <a:srgbClr val="000000"/>
                </a:solidFill>
                <a:effectLst/>
                <a:latin typeface="Times New Roman" panose="02020603050405020304" pitchFamily="18" charset="0"/>
                <a:ea typeface="Times New Roman" panose="02020603050405020304" pitchFamily="18" charset="0"/>
              </a:rPr>
              <a:t>, Standesversammlungen, </a:t>
            </a:r>
            <a:r>
              <a:rPr lang="de-DE" sz="2400" i="1" dirty="0" err="1">
                <a:solidFill>
                  <a:srgbClr val="000000"/>
                </a:solidFill>
                <a:effectLst/>
                <a:latin typeface="Times New Roman" panose="02020603050405020304" pitchFamily="18" charset="0"/>
                <a:ea typeface="Times New Roman" panose="02020603050405020304" pitchFamily="18" charset="0"/>
              </a:rPr>
              <a:t>Appellazrichtern</a:t>
            </a:r>
            <a:r>
              <a:rPr lang="de-DE" sz="2400" i="1" dirty="0">
                <a:solidFill>
                  <a:srgbClr val="000000"/>
                </a:solidFill>
                <a:effectLst/>
                <a:latin typeface="Times New Roman" panose="02020603050405020304" pitchFamily="18" charset="0"/>
                <a:ea typeface="Times New Roman" panose="02020603050405020304" pitchFamily="18" charset="0"/>
              </a:rPr>
              <a:t>, </a:t>
            </a:r>
            <a:r>
              <a:rPr lang="de-DE" sz="2400" i="1" dirty="0" err="1">
                <a:solidFill>
                  <a:srgbClr val="000000"/>
                </a:solidFill>
                <a:effectLst/>
                <a:latin typeface="Times New Roman" panose="02020603050405020304" pitchFamily="18" charset="0"/>
                <a:ea typeface="Times New Roman" panose="02020603050405020304" pitchFamily="18" charset="0"/>
              </a:rPr>
              <a:t>Consultoren</a:t>
            </a:r>
            <a:r>
              <a:rPr lang="de-DE" sz="2400" i="1" dirty="0">
                <a:solidFill>
                  <a:srgbClr val="000000"/>
                </a:solidFill>
                <a:effectLst/>
                <a:latin typeface="Times New Roman" panose="02020603050405020304" pitchFamily="18" charset="0"/>
                <a:ea typeface="Times New Roman" panose="02020603050405020304" pitchFamily="18" charset="0"/>
              </a:rPr>
              <a:t>, besonders dem Tribunal des Herrn </a:t>
            </a:r>
            <a:r>
              <a:rPr lang="de-DE" sz="2400" i="1" dirty="0" err="1">
                <a:solidFill>
                  <a:srgbClr val="000000"/>
                </a:solidFill>
                <a:effectLst/>
                <a:latin typeface="Times New Roman" panose="02020603050405020304" pitchFamily="18" charset="0"/>
                <a:ea typeface="Times New Roman" panose="02020603050405020304" pitchFamily="18" charset="0"/>
              </a:rPr>
              <a:t>Vicari</a:t>
            </a:r>
            <a:r>
              <a:rPr lang="de-DE" sz="2400" i="1" dirty="0">
                <a:solidFill>
                  <a:srgbClr val="000000"/>
                </a:solidFill>
                <a:effectLst/>
                <a:latin typeface="Times New Roman" panose="02020603050405020304" pitchFamily="18" charset="0"/>
                <a:ea typeface="Times New Roman" panose="02020603050405020304" pitchFamily="18" charset="0"/>
              </a:rPr>
              <a:t>, sich genau an den Buchstaben des Statuts zu halten, und sich mit den in den Statuten taxierten </a:t>
            </a:r>
            <a:r>
              <a:rPr lang="de-DE" sz="2400" i="1" dirty="0" err="1">
                <a:solidFill>
                  <a:srgbClr val="000000"/>
                </a:solidFill>
                <a:effectLst/>
                <a:latin typeface="Times New Roman" panose="02020603050405020304" pitchFamily="18" charset="0"/>
                <a:ea typeface="Times New Roman" panose="02020603050405020304" pitchFamily="18" charset="0"/>
              </a:rPr>
              <a:t>Salarien</a:t>
            </a:r>
            <a:r>
              <a:rPr lang="de-DE" sz="2400" i="1" dirty="0">
                <a:solidFill>
                  <a:srgbClr val="000000"/>
                </a:solidFill>
                <a:effectLst/>
                <a:latin typeface="Times New Roman" panose="02020603050405020304" pitchFamily="18" charset="0"/>
                <a:ea typeface="Times New Roman" panose="02020603050405020304" pitchFamily="18" charset="0"/>
              </a:rPr>
              <a:t>, und Emolumenten zu begnügen. </a:t>
            </a:r>
          </a:p>
          <a:p>
            <a:pPr marL="0" indent="0">
              <a:buNone/>
            </a:pPr>
            <a:r>
              <a:rPr lang="de-DE" sz="2400" dirty="0">
                <a:solidFill>
                  <a:srgbClr val="000000"/>
                </a:solidFill>
                <a:latin typeface="Arial" panose="020B0604020202020204" pitchFamily="34" charset="0"/>
                <a:cs typeface="Arial" panose="020B0604020202020204" pitchFamily="34" charset="0"/>
              </a:rPr>
              <a:t>Allerdings genügten diese Anordnungen den Petenten nicht.</a:t>
            </a:r>
            <a:endParaRPr lang="de-CH"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9717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5216D-A0D5-447A-4517-4A1EA5B3F487}"/>
              </a:ext>
            </a:extLst>
          </p:cNvPr>
          <p:cNvSpPr>
            <a:spLocks noGrp="1"/>
          </p:cNvSpPr>
          <p:nvPr>
            <p:ph type="title"/>
          </p:nvPr>
        </p:nvSpPr>
        <p:spPr>
          <a:xfrm>
            <a:off x="838200" y="322729"/>
            <a:ext cx="10291482" cy="1120589"/>
          </a:xfrm>
        </p:spPr>
        <p:txBody>
          <a:bodyPr>
            <a:normAutofit fontScale="90000"/>
          </a:bodyPr>
          <a:lstStyle/>
          <a:p>
            <a:r>
              <a:rPr lang="de-CH" sz="3600" dirty="0">
                <a:latin typeface="Arial" panose="020B0604020202020204" pitchFamily="34" charset="0"/>
                <a:cs typeface="Arial" panose="020B0604020202020204" pitchFamily="34" charset="0"/>
              </a:rPr>
              <a:t>IV. Entwicklungen im Veltlin, in Bormio und in Chiavenna: Die Abtrennung der drei Provinzen</a:t>
            </a:r>
            <a:br>
              <a:rPr lang="de-CH" sz="3200" b="1" dirty="0">
                <a:latin typeface="Arial" panose="020B0604020202020204" pitchFamily="34" charset="0"/>
                <a:cs typeface="Arial" panose="020B0604020202020204" pitchFamily="34" charset="0"/>
              </a:rPr>
            </a:br>
            <a:endParaRPr lang="de-CH" sz="3200"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4E126263-0CD7-B3A8-2016-B5D19227C432}"/>
              </a:ext>
            </a:extLst>
          </p:cNvPr>
          <p:cNvSpPr>
            <a:spLocks noGrp="1"/>
          </p:cNvSpPr>
          <p:nvPr>
            <p:ph idx="1"/>
          </p:nvPr>
        </p:nvSpPr>
        <p:spPr>
          <a:xfrm>
            <a:off x="838200" y="1264024"/>
            <a:ext cx="10515600" cy="5056094"/>
          </a:xfrm>
        </p:spPr>
        <p:txBody>
          <a:bodyPr>
            <a:normAutofit fontScale="25000" lnSpcReduction="20000"/>
          </a:bodyPr>
          <a:lstStyle/>
          <a:p>
            <a:pPr marL="0" indent="0">
              <a:lnSpc>
                <a:spcPct val="120000"/>
              </a:lnSpc>
              <a:buNone/>
            </a:pPr>
            <a:r>
              <a:rPr lang="de-CH" sz="9600" dirty="0">
                <a:latin typeface="Arial" panose="020B0604020202020204" pitchFamily="34" charset="0"/>
                <a:cs typeface="Arial" panose="020B0604020202020204" pitchFamily="34" charset="0"/>
              </a:rPr>
              <a:t>Nach weitern politischen Unruhen ist General Napoleon Bonaparte bereit, auf Ersuchen beider Seiten, zu vermitteln. Er schreibt am 2. Juli 1797 an das Direktorium in Paris: </a:t>
            </a:r>
            <a:r>
              <a:rPr lang="de-CH" sz="9600" dirty="0">
                <a:latin typeface="Times New Roman" panose="02020603050405020304" pitchFamily="18" charset="0"/>
                <a:cs typeface="Times New Roman" panose="02020603050405020304" pitchFamily="18" charset="0"/>
              </a:rPr>
              <a:t>«</a:t>
            </a:r>
            <a:r>
              <a:rPr lang="fr-CH" sz="9600" i="1" dirty="0">
                <a:effectLst/>
                <a:latin typeface="Times New Roman" panose="02020603050405020304" pitchFamily="18" charset="0"/>
                <a:ea typeface="Times New Roman" panose="02020603050405020304" pitchFamily="18" charset="0"/>
                <a:cs typeface="Times New Roman" panose="02020603050405020304" pitchFamily="18" charset="0"/>
              </a:rPr>
              <a:t>La Valteline est en pleine insurrection; elle veut s'incorporer avec le Milanais; mais il me semble qu'il serait plus avantageux et plus juste qu'elle restât avec les Grisons en formant une quatrième ligue. Cependant l'on aura de la peine à faire comprendre cela aux </a:t>
            </a:r>
            <a:r>
              <a:rPr lang="fr-CH" sz="9600" i="1" dirty="0" err="1">
                <a:effectLst/>
                <a:latin typeface="Times New Roman" panose="02020603050405020304" pitchFamily="18" charset="0"/>
                <a:ea typeface="Times New Roman" panose="02020603050405020304" pitchFamily="18" charset="0"/>
                <a:cs typeface="Times New Roman" panose="02020603050405020304" pitchFamily="18" charset="0"/>
              </a:rPr>
              <a:t>Valtelins</a:t>
            </a:r>
            <a:r>
              <a:rPr lang="fr-CH" sz="9600" i="1" dirty="0">
                <a:latin typeface="Times New Roman" panose="02020603050405020304" pitchFamily="18" charset="0"/>
                <a:ea typeface="Times New Roman" panose="02020603050405020304" pitchFamily="18" charset="0"/>
                <a:cs typeface="Times New Roman" panose="02020603050405020304" pitchFamily="18" charset="0"/>
              </a:rPr>
              <a:t>;..» </a:t>
            </a:r>
          </a:p>
          <a:p>
            <a:pPr marL="0" indent="0">
              <a:lnSpc>
                <a:spcPct val="120000"/>
              </a:lnSpc>
              <a:buNone/>
            </a:pPr>
            <a:r>
              <a:rPr lang="fr-CH" sz="9600" dirty="0" err="1">
                <a:latin typeface="Arial" panose="020B0604020202020204" pitchFamily="34" charset="0"/>
                <a:ea typeface="Times New Roman" panose="02020603050405020304" pitchFamily="18" charset="0"/>
                <a:cs typeface="Arial" panose="020B0604020202020204" pitchFamily="34" charset="0"/>
              </a:rPr>
              <a:t>sowie</a:t>
            </a:r>
            <a:r>
              <a:rPr lang="fr-CH" sz="9600" dirty="0">
                <a:latin typeface="Arial" panose="020B0604020202020204" pitchFamily="34" charset="0"/>
                <a:ea typeface="Times New Roman" panose="02020603050405020304" pitchFamily="18" charset="0"/>
                <a:cs typeface="Arial" panose="020B0604020202020204" pitchFamily="34" charset="0"/>
              </a:rPr>
              <a:t> </a:t>
            </a:r>
            <a:r>
              <a:rPr lang="fr-CH" sz="9600" dirty="0" err="1">
                <a:latin typeface="Arial" panose="020B0604020202020204" pitchFamily="34" charset="0"/>
                <a:ea typeface="Times New Roman" panose="02020603050405020304" pitchFamily="18" charset="0"/>
                <a:cs typeface="Arial" panose="020B0604020202020204" pitchFamily="34" charset="0"/>
              </a:rPr>
              <a:t>nach</a:t>
            </a:r>
            <a:r>
              <a:rPr lang="fr-CH" sz="9600" dirty="0">
                <a:latin typeface="Arial" panose="020B0604020202020204" pitchFamily="34" charset="0"/>
                <a:ea typeface="Times New Roman" panose="02020603050405020304" pitchFamily="18" charset="0"/>
                <a:cs typeface="Arial" panose="020B0604020202020204" pitchFamily="34" charset="0"/>
              </a:rPr>
              <a:t> </a:t>
            </a:r>
            <a:r>
              <a:rPr lang="fr-CH" sz="9600" dirty="0" err="1">
                <a:latin typeface="Arial" panose="020B0604020202020204" pitchFamily="34" charset="0"/>
                <a:ea typeface="Times New Roman" panose="02020603050405020304" pitchFamily="18" charset="0"/>
                <a:cs typeface="Arial" panose="020B0604020202020204" pitchFamily="34" charset="0"/>
              </a:rPr>
              <a:t>Chur</a:t>
            </a:r>
            <a:r>
              <a:rPr lang="fr-CH" sz="9600" dirty="0">
                <a:latin typeface="Arial" panose="020B0604020202020204" pitchFamily="34" charset="0"/>
                <a:ea typeface="Times New Roman" panose="02020603050405020304" pitchFamily="18" charset="0"/>
                <a:cs typeface="Arial" panose="020B0604020202020204" pitchFamily="34" charset="0"/>
              </a:rPr>
              <a:t>: </a:t>
            </a:r>
            <a:r>
              <a:rPr lang="fr-CH" sz="9600" dirty="0">
                <a:latin typeface="Times New Roman" panose="02020603050405020304" pitchFamily="18" charset="0"/>
                <a:ea typeface="Times New Roman" panose="02020603050405020304" pitchFamily="18" charset="0"/>
                <a:cs typeface="Times New Roman" panose="02020603050405020304" pitchFamily="18" charset="0"/>
              </a:rPr>
              <a:t>«.. </a:t>
            </a:r>
            <a:r>
              <a:rPr lang="fr-CH" sz="9600" i="1" dirty="0">
                <a:effectLst/>
                <a:latin typeface="Times New Roman" panose="02020603050405020304" pitchFamily="18" charset="0"/>
                <a:ea typeface="Times New Roman" panose="02020603050405020304" pitchFamily="18" charset="0"/>
                <a:cs typeface="Times New Roman" panose="02020603050405020304" pitchFamily="18" charset="0"/>
              </a:rPr>
              <a:t>j'accepte, au nom de la République française, non sans quelque répugnance, un office qui impose des devoirs difficiles, mais qui me fait espérer pouvoir contribuer au bonheur et à la paix des peuples grison et </a:t>
            </a:r>
            <a:r>
              <a:rPr lang="fr-CH" sz="9600" i="1" dirty="0" err="1">
                <a:effectLst/>
                <a:latin typeface="Times New Roman" panose="02020603050405020304" pitchFamily="18" charset="0"/>
                <a:ea typeface="Times New Roman" panose="02020603050405020304" pitchFamily="18" charset="0"/>
                <a:cs typeface="Times New Roman" panose="02020603050405020304" pitchFamily="18" charset="0"/>
              </a:rPr>
              <a:t>valtelin</a:t>
            </a:r>
            <a:r>
              <a:rPr lang="fr-CH" sz="96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de-CH" sz="9600" i="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nSpc>
                <a:spcPct val="120000"/>
              </a:lnSpc>
              <a:buNone/>
            </a:pPr>
            <a:r>
              <a:rPr lang="de-CH" sz="9600" dirty="0">
                <a:latin typeface="Arial" panose="020B0604020202020204" pitchFamily="34" charset="0"/>
                <a:cs typeface="Arial" panose="020B0604020202020204" pitchFamily="34" charset="0"/>
              </a:rPr>
              <a:t>Und am 11. Juli wieder an das Direktorium:</a:t>
            </a:r>
            <a:r>
              <a:rPr lang="de-CH" sz="9600" dirty="0">
                <a:latin typeface="Times New Roman" panose="02020603050405020304" pitchFamily="18" charset="0"/>
                <a:cs typeface="Times New Roman" panose="02020603050405020304" pitchFamily="18" charset="0"/>
              </a:rPr>
              <a:t> </a:t>
            </a:r>
            <a:r>
              <a:rPr lang="fr-CH" sz="9600" i="1" dirty="0">
                <a:effectLst/>
                <a:latin typeface="Times New Roman" panose="02020603050405020304" pitchFamily="18" charset="0"/>
                <a:ea typeface="Times New Roman" panose="02020603050405020304" pitchFamily="18" charset="0"/>
                <a:cs typeface="Times New Roman" panose="02020603050405020304" pitchFamily="18" charset="0"/>
              </a:rPr>
              <a:t>«Les bailliages italiens de Suisse veulent s'insurger: l'a indirectement appris, j'ai cherché à les calmer et à </a:t>
            </a:r>
            <a:r>
              <a:rPr lang="fr-CH" sz="9600" i="1" dirty="0" err="1">
                <a:effectLst/>
                <a:latin typeface="Times New Roman" panose="02020603050405020304" pitchFamily="18" charset="0"/>
                <a:ea typeface="Times New Roman" panose="02020603050405020304" pitchFamily="18" charset="0"/>
                <a:cs typeface="Times New Roman" panose="02020603050405020304" pitchFamily="18" charset="0"/>
              </a:rPr>
              <a:t>eng</a:t>
            </a:r>
            <a:r>
              <a:rPr lang="fr-CH" sz="9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9600" i="1" dirty="0" err="1">
                <a:effectLst/>
                <a:latin typeface="Times New Roman" panose="02020603050405020304" pitchFamily="18" charset="0"/>
                <a:ea typeface="Times New Roman" panose="02020603050405020304" pitchFamily="18" charset="0"/>
                <a:cs typeface="Times New Roman" panose="02020603050405020304" pitchFamily="18" charset="0"/>
              </a:rPr>
              <a:t>au</a:t>
            </a:r>
            <a:r>
              <a:rPr lang="fr-CH" sz="9600" i="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u</a:t>
            </a:r>
            <a:r>
              <a:rPr lang="fr-CH" sz="960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9600" i="1" dirty="0">
                <a:effectLst/>
                <a:latin typeface="Times New Roman" panose="02020603050405020304" pitchFamily="18" charset="0"/>
                <a:ea typeface="Times New Roman" panose="02020603050405020304" pitchFamily="18" charset="0"/>
                <a:cs typeface="Times New Roman" panose="02020603050405020304" pitchFamily="18" charset="0"/>
              </a:rPr>
              <a:t>moins à attendre que la République cisalpine fût plus </a:t>
            </a:r>
            <a:r>
              <a:rPr lang="fr-CH" sz="9600" i="1" dirty="0" err="1">
                <a:effectLst/>
                <a:latin typeface="Times New Roman" panose="02020603050405020304" pitchFamily="18" charset="0"/>
                <a:ea typeface="Times New Roman" panose="02020603050405020304" pitchFamily="18" charset="0"/>
                <a:cs typeface="Times New Roman" panose="02020603050405020304" pitchFamily="18" charset="0"/>
              </a:rPr>
              <a:t>solidée</a:t>
            </a:r>
            <a:r>
              <a:rPr lang="fr-CH" sz="9600" i="1" dirty="0">
                <a:effectLst/>
                <a:latin typeface="Times New Roman" panose="02020603050405020304" pitchFamily="18" charset="0"/>
                <a:ea typeface="Times New Roman" panose="02020603050405020304" pitchFamily="18" charset="0"/>
                <a:cs typeface="Times New Roman" panose="02020603050405020304" pitchFamily="18" charset="0"/>
              </a:rPr>
              <a:t>. Malgré cela, c'est un feu que couve, que le moindre </a:t>
            </a:r>
            <a:r>
              <a:rPr lang="fr-CH" sz="9600" i="1" dirty="0" err="1">
                <a:effectLst/>
                <a:latin typeface="Times New Roman" panose="02020603050405020304" pitchFamily="18" charset="0"/>
                <a:ea typeface="Times New Roman" panose="02020603050405020304" pitchFamily="18" charset="0"/>
                <a:cs typeface="Times New Roman" panose="02020603050405020304" pitchFamily="18" charset="0"/>
              </a:rPr>
              <a:t>cident</a:t>
            </a:r>
            <a:r>
              <a:rPr lang="fr-CH" sz="9600" i="1" dirty="0">
                <a:effectLst/>
                <a:latin typeface="Times New Roman" panose="02020603050405020304" pitchFamily="18" charset="0"/>
                <a:ea typeface="Times New Roman" panose="02020603050405020304" pitchFamily="18" charset="0"/>
                <a:cs typeface="Times New Roman" panose="02020603050405020304" pitchFamily="18" charset="0"/>
              </a:rPr>
              <a:t> inattendu peut faire éclater,»</a:t>
            </a:r>
            <a:endParaRPr lang="de-CH" sz="96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de-CH"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0253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16D52-B1A7-D780-6D1E-AD626F7742DD}"/>
              </a:ext>
            </a:extLst>
          </p:cNvPr>
          <p:cNvSpPr>
            <a:spLocks noGrp="1"/>
          </p:cNvSpPr>
          <p:nvPr>
            <p:ph type="title"/>
          </p:nvPr>
        </p:nvSpPr>
        <p:spPr>
          <a:xfrm>
            <a:off x="838200" y="365126"/>
            <a:ext cx="10515600" cy="943722"/>
          </a:xfrm>
        </p:spPr>
        <p:txBody>
          <a:bodyPr>
            <a:noAutofit/>
          </a:bodyPr>
          <a:lstStyle/>
          <a:p>
            <a:r>
              <a:rPr lang="de-CH" sz="3200" dirty="0">
                <a:latin typeface="Arial" panose="020B0604020202020204" pitchFamily="34" charset="0"/>
                <a:cs typeface="Arial" panose="020B0604020202020204" pitchFamily="34" charset="0"/>
              </a:rPr>
              <a:t>IV. Entwicklungen im Veltlin, in Bormio und in Chiavenna: Die Abtrennung der drei Provinzen</a:t>
            </a:r>
            <a:endParaRPr lang="de-CH" sz="3200" dirty="0"/>
          </a:p>
        </p:txBody>
      </p:sp>
      <p:sp>
        <p:nvSpPr>
          <p:cNvPr id="3" name="Inhaltsplatzhalter 2">
            <a:extLst>
              <a:ext uri="{FF2B5EF4-FFF2-40B4-BE49-F238E27FC236}">
                <a16:creationId xmlns:a16="http://schemas.microsoft.com/office/drawing/2014/main" id="{8694D503-B9CF-E5D1-4997-BC04AAAC18AA}"/>
              </a:ext>
            </a:extLst>
          </p:cNvPr>
          <p:cNvSpPr>
            <a:spLocks noGrp="1"/>
          </p:cNvSpPr>
          <p:nvPr>
            <p:ph idx="1"/>
          </p:nvPr>
        </p:nvSpPr>
        <p:spPr>
          <a:xfrm>
            <a:off x="838200" y="1461247"/>
            <a:ext cx="10515600" cy="4831978"/>
          </a:xfrm>
        </p:spPr>
        <p:txBody>
          <a:bodyPr>
            <a:normAutofit fontScale="25000" lnSpcReduction="20000"/>
          </a:bodyPr>
          <a:lstStyle/>
          <a:p>
            <a:pPr marL="0" indent="0">
              <a:buNone/>
            </a:pPr>
            <a:r>
              <a:rPr lang="de-CH" sz="9600" dirty="0">
                <a:latin typeface="Arial" panose="020B0604020202020204" pitchFamily="34" charset="0"/>
                <a:cs typeface="Arial" panose="020B0604020202020204" pitchFamily="34" charset="0"/>
              </a:rPr>
              <a:t>Die </a:t>
            </a:r>
            <a:r>
              <a:rPr lang="de-CH" sz="9600" b="1" dirty="0">
                <a:latin typeface="Arial" panose="020B0604020202020204" pitchFamily="34" charset="0"/>
                <a:cs typeface="Arial" panose="020B0604020202020204" pitchFamily="34" charset="0"/>
              </a:rPr>
              <a:t>Annexions-Erklärung von Napoleon </a:t>
            </a:r>
            <a:r>
              <a:rPr lang="de-CH" sz="9600" dirty="0">
                <a:latin typeface="Arial" panose="020B0604020202020204" pitchFamily="34" charset="0"/>
                <a:cs typeface="Arial" panose="020B0604020202020204" pitchFamily="34" charset="0"/>
              </a:rPr>
              <a:t>vom 10. Oktober 1797:</a:t>
            </a:r>
          </a:p>
          <a:p>
            <a:pPr marL="0" indent="0" algn="just">
              <a:lnSpc>
                <a:spcPct val="120000"/>
              </a:lnSpc>
              <a:spcBef>
                <a:spcPts val="600"/>
              </a:spcBef>
              <a:spcAft>
                <a:spcPts val="600"/>
              </a:spcAft>
              <a:buNone/>
            </a:pP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Les Peuples de la Valteline, </a:t>
            </a:r>
            <a:r>
              <a:rPr lang="fr-CH" sz="8000" i="1" dirty="0" err="1">
                <a:effectLst/>
                <a:latin typeface="Times New Roman" panose="02020603050405020304" pitchFamily="18" charset="0"/>
                <a:ea typeface="Palatino Linotype" panose="02040502050505030304" pitchFamily="18" charset="0"/>
                <a:cs typeface="Times New Roman" panose="02020603050405020304" pitchFamily="18" charset="0"/>
              </a:rPr>
              <a:t>Chiavenne</a:t>
            </a: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 et </a:t>
            </a:r>
            <a:r>
              <a:rPr lang="fr-CH" sz="8000" i="1" dirty="0" err="1">
                <a:effectLst/>
                <a:latin typeface="Times New Roman" panose="02020603050405020304" pitchFamily="18" charset="0"/>
                <a:ea typeface="Palatino Linotype" panose="02040502050505030304" pitchFamily="18" charset="0"/>
                <a:cs typeface="Times New Roman" panose="02020603050405020304" pitchFamily="18" charset="0"/>
              </a:rPr>
              <a:t>Bormio</a:t>
            </a: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 envoyèrent très exactement les députés demandés. Plusieurs mois se sont écoulés, et le Gouvernement Grison n’a pas encore envoyé ses députés. .. Non seulement ils ne sont pas arrivés, mais il est constant qu’en mépris de la médiation acceptée par la République Française les Ligues Grises ont préjugé la question, et que le refus d’envoyer des députés tient à des intrigues puissantes</a:t>
            </a:r>
            <a:r>
              <a:rPr lang="fr-CH" sz="8000"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En conséquence le Général en chef, au nom de la République Française, considérant : 	</a:t>
            </a:r>
          </a:p>
          <a:p>
            <a:pPr marL="0" indent="0" algn="just">
              <a:lnSpc>
                <a:spcPct val="120000"/>
              </a:lnSpc>
              <a:spcBef>
                <a:spcPts val="600"/>
              </a:spcBef>
              <a:spcAft>
                <a:spcPts val="600"/>
              </a:spcAft>
              <a:buNone/>
            </a:pPr>
            <a:r>
              <a:rPr lang="fr-CH" sz="8000" b="1" i="1" dirty="0">
                <a:effectLst/>
                <a:latin typeface="Times New Roman" panose="02020603050405020304" pitchFamily="18" charset="0"/>
                <a:ea typeface="Palatino Linotype" panose="02040502050505030304" pitchFamily="18" charset="0"/>
                <a:cs typeface="Times New Roman" panose="02020603050405020304" pitchFamily="18" charset="0"/>
              </a:rPr>
              <a:t>3°</a:t>
            </a: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 Qu’il est constaté que les Grisons ont violé les </a:t>
            </a:r>
            <a:r>
              <a:rPr lang="fr-CH" sz="8000" i="1" dirty="0" err="1">
                <a:effectLst/>
                <a:latin typeface="Times New Roman" panose="02020603050405020304" pitchFamily="18" charset="0"/>
                <a:ea typeface="Palatino Linotype" panose="02040502050505030304" pitchFamily="18" charset="0"/>
                <a:cs typeface="Times New Roman" panose="02020603050405020304" pitchFamily="18" charset="0"/>
              </a:rPr>
              <a:t>Capitulats</a:t>
            </a: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 qu’ils étaient obligés d’observer à l’égard de la Valteline, </a:t>
            </a:r>
            <a:r>
              <a:rPr lang="fr-CH" sz="8000" i="1" dirty="0" err="1">
                <a:effectLst/>
                <a:latin typeface="Times New Roman" panose="02020603050405020304" pitchFamily="18" charset="0"/>
                <a:ea typeface="Palatino Linotype" panose="02040502050505030304" pitchFamily="18" charset="0"/>
                <a:cs typeface="Times New Roman" panose="02020603050405020304" pitchFamily="18" charset="0"/>
              </a:rPr>
              <a:t>Chiavenne</a:t>
            </a: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 et </a:t>
            </a:r>
            <a:r>
              <a:rPr lang="fr-CH" sz="8000" i="1" dirty="0" err="1">
                <a:effectLst/>
                <a:latin typeface="Times New Roman" panose="02020603050405020304" pitchFamily="18" charset="0"/>
                <a:ea typeface="Palatino Linotype" panose="02040502050505030304" pitchFamily="18" charset="0"/>
                <a:cs typeface="Times New Roman" panose="02020603050405020304" pitchFamily="18" charset="0"/>
              </a:rPr>
              <a:t>Bormio</a:t>
            </a: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 et que ceux-ci par là sont rentrés dans les droits que la nature donne à tous les Peuples</a:t>
            </a:r>
            <a:r>
              <a:rPr lang="fr-CH" sz="8000"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fr-CH" sz="8000" b="1" i="1" dirty="0">
                <a:effectLst/>
                <a:latin typeface="Times New Roman" panose="02020603050405020304" pitchFamily="18" charset="0"/>
                <a:ea typeface="Palatino Linotype" panose="02040502050505030304" pitchFamily="18" charset="0"/>
                <a:cs typeface="Times New Roman" panose="02020603050405020304" pitchFamily="18" charset="0"/>
              </a:rPr>
              <a:t>4°</a:t>
            </a: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 Qu’un Peuple ne peut pas être pas sujet d’un autre Peuple sans violer les premiers principes du droit Public et Naturel.  	</a:t>
            </a:r>
            <a:r>
              <a:rPr lang="fr-CH" sz="8000" b="1" i="1" dirty="0">
                <a:effectLst/>
                <a:latin typeface="Times New Roman" panose="02020603050405020304" pitchFamily="18" charset="0"/>
                <a:ea typeface="Palatino Linotype" panose="02040502050505030304" pitchFamily="18" charset="0"/>
                <a:cs typeface="Times New Roman" panose="02020603050405020304" pitchFamily="18" charset="0"/>
              </a:rPr>
              <a:t>6°</a:t>
            </a: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 Que la conformité de religion et de langue, la nature des localités, des communications et du commerce, sollicitent également cette réunion de la Valteline, de </a:t>
            </a:r>
            <a:r>
              <a:rPr lang="fr-CH" sz="8000" i="1" dirty="0" err="1">
                <a:effectLst/>
                <a:latin typeface="Times New Roman" panose="02020603050405020304" pitchFamily="18" charset="0"/>
                <a:ea typeface="Palatino Linotype" panose="02040502050505030304" pitchFamily="18" charset="0"/>
                <a:cs typeface="Times New Roman" panose="02020603050405020304" pitchFamily="18" charset="0"/>
              </a:rPr>
              <a:t>Chiavenne</a:t>
            </a: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 et de </a:t>
            </a:r>
            <a:r>
              <a:rPr lang="fr-CH" sz="8000" i="1" dirty="0" err="1">
                <a:effectLst/>
                <a:latin typeface="Times New Roman" panose="02020603050405020304" pitchFamily="18" charset="0"/>
                <a:ea typeface="Palatino Linotype" panose="02040502050505030304" pitchFamily="18" charset="0"/>
                <a:cs typeface="Times New Roman" panose="02020603050405020304" pitchFamily="18" charset="0"/>
              </a:rPr>
              <a:t>Bormio</a:t>
            </a: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 à la Cisalpine, dont ces trois Pays sont d’ailleurs d’anciens démembrements. </a:t>
            </a:r>
            <a:r>
              <a:rPr lang="fr-CH" sz="8000" b="1" i="1" dirty="0">
                <a:effectLst/>
                <a:latin typeface="Times New Roman" panose="02020603050405020304" pitchFamily="18" charset="0"/>
                <a:ea typeface="Palatino Linotype" panose="02040502050505030304" pitchFamily="18" charset="0"/>
                <a:cs typeface="Times New Roman" panose="02020603050405020304" pitchFamily="18" charset="0"/>
              </a:rPr>
              <a:t>… Statue</a:t>
            </a: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  … que les Peules de la Valteline, </a:t>
            </a:r>
            <a:r>
              <a:rPr lang="fr-CH" sz="8000" i="1" dirty="0" err="1">
                <a:effectLst/>
                <a:latin typeface="Times New Roman" panose="02020603050405020304" pitchFamily="18" charset="0"/>
                <a:ea typeface="Palatino Linotype" panose="02040502050505030304" pitchFamily="18" charset="0"/>
                <a:cs typeface="Times New Roman" panose="02020603050405020304" pitchFamily="18" charset="0"/>
              </a:rPr>
              <a:t>Chiavenne</a:t>
            </a: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 et </a:t>
            </a:r>
            <a:r>
              <a:rPr lang="fr-CH" sz="8000" i="1" dirty="0" err="1">
                <a:effectLst/>
                <a:latin typeface="Times New Roman" panose="02020603050405020304" pitchFamily="18" charset="0"/>
                <a:ea typeface="Palatino Linotype" panose="02040502050505030304" pitchFamily="18" charset="0"/>
                <a:cs typeface="Times New Roman" panose="02020603050405020304" pitchFamily="18" charset="0"/>
              </a:rPr>
              <a:t>Bormio</a:t>
            </a:r>
            <a:r>
              <a:rPr lang="fr-CH" sz="8000" i="1" dirty="0">
                <a:effectLst/>
                <a:latin typeface="Times New Roman" panose="02020603050405020304" pitchFamily="18" charset="0"/>
                <a:ea typeface="Palatino Linotype" panose="02040502050505030304" pitchFamily="18" charset="0"/>
                <a:cs typeface="Times New Roman" panose="02020603050405020304" pitchFamily="18" charset="0"/>
              </a:rPr>
              <a:t> sont maîtres de se réunir à la République Cisalpine.</a:t>
            </a:r>
            <a:endParaRPr lang="de-CH" sz="8000" i="1" dirty="0">
              <a:effectLst/>
              <a:latin typeface="Times New Roman" panose="02020603050405020304" pitchFamily="18" charset="0"/>
              <a:ea typeface="Palatino Linotype" panose="02040502050505030304" pitchFamily="18" charset="0"/>
              <a:cs typeface="Times New Roman" panose="02020603050405020304" pitchFamily="18" charset="0"/>
            </a:endParaRPr>
          </a:p>
          <a:p>
            <a:pPr marL="0" indent="0" algn="just">
              <a:lnSpc>
                <a:spcPct val="115000"/>
              </a:lnSpc>
              <a:spcAft>
                <a:spcPts val="1000"/>
              </a:spcAft>
              <a:buNone/>
            </a:pPr>
            <a:endParaRPr lang="de-CH" i="1" dirty="0">
              <a:effectLst/>
              <a:latin typeface="Times New Roman" panose="02020603050405020304" pitchFamily="18" charset="0"/>
              <a:ea typeface="Palatino Linotype" panose="02040502050505030304" pitchFamily="18" charset="0"/>
              <a:cs typeface="Times New Roman" panose="02020603050405020304" pitchFamily="18" charset="0"/>
            </a:endParaRPr>
          </a:p>
          <a:p>
            <a:pPr marL="0" indent="0" algn="just">
              <a:lnSpc>
                <a:spcPct val="115000"/>
              </a:lnSpc>
              <a:spcAft>
                <a:spcPts val="1000"/>
              </a:spcAft>
              <a:buNone/>
            </a:pPr>
            <a:endParaRPr lang="de-CH" i="1" dirty="0">
              <a:effectLst/>
              <a:latin typeface="Times New Roman" panose="02020603050405020304" pitchFamily="18" charset="0"/>
              <a:ea typeface="Palatino Linotype" panose="02040502050505030304" pitchFamily="18" charset="0"/>
              <a:cs typeface="Times New Roman" panose="02020603050405020304" pitchFamily="18" charset="0"/>
            </a:endParaRPr>
          </a:p>
          <a:p>
            <a:pPr marL="0" indent="0">
              <a:buNone/>
            </a:pPr>
            <a:endParaRPr lang="de-CH"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1032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BFF6A6-F7B5-5DF0-8423-DB53D43F6330}"/>
              </a:ext>
            </a:extLst>
          </p:cNvPr>
          <p:cNvSpPr>
            <a:spLocks noGrp="1"/>
          </p:cNvSpPr>
          <p:nvPr>
            <p:ph type="title"/>
          </p:nvPr>
        </p:nvSpPr>
        <p:spPr>
          <a:xfrm>
            <a:off x="838200" y="376517"/>
            <a:ext cx="10515600" cy="887507"/>
          </a:xfrm>
        </p:spPr>
        <p:txBody>
          <a:bodyPr>
            <a:noAutofit/>
          </a:bodyPr>
          <a:lstStyle/>
          <a:p>
            <a:r>
              <a:rPr lang="de-CH" sz="3200" dirty="0">
                <a:latin typeface="Arial" panose="020B0604020202020204" pitchFamily="34" charset="0"/>
                <a:cs typeface="Arial" panose="020B0604020202020204" pitchFamily="34" charset="0"/>
              </a:rPr>
              <a:t>IV. Entwicklungen im Veltlin, in Bormio und in Chiavenna: Die Abtrennung der drei Provinzen</a:t>
            </a:r>
            <a:endParaRPr lang="de-CH" sz="3200" dirty="0"/>
          </a:p>
        </p:txBody>
      </p:sp>
      <p:sp>
        <p:nvSpPr>
          <p:cNvPr id="3" name="Inhaltsplatzhalter 2">
            <a:extLst>
              <a:ext uri="{FF2B5EF4-FFF2-40B4-BE49-F238E27FC236}">
                <a16:creationId xmlns:a16="http://schemas.microsoft.com/office/drawing/2014/main" id="{7CB3EA55-E09A-1BB6-8453-C17A0C4834C8}"/>
              </a:ext>
            </a:extLst>
          </p:cNvPr>
          <p:cNvSpPr>
            <a:spLocks noGrp="1"/>
          </p:cNvSpPr>
          <p:nvPr>
            <p:ph idx="1"/>
          </p:nvPr>
        </p:nvSpPr>
        <p:spPr>
          <a:xfrm>
            <a:off x="838200" y="1461247"/>
            <a:ext cx="10977282" cy="4876800"/>
          </a:xfrm>
        </p:spPr>
        <p:txBody>
          <a:bodyPr>
            <a:normAutofit lnSpcReduction="10000"/>
          </a:bodyPr>
          <a:lstStyle/>
          <a:p>
            <a:pPr marL="0" indent="0">
              <a:buNone/>
            </a:pPr>
            <a:r>
              <a:rPr lang="de-CH" sz="2400" dirty="0" err="1">
                <a:latin typeface="Arial" panose="020B0604020202020204" pitchFamily="34" charset="0"/>
                <a:cs typeface="Arial" panose="020B0604020202020204" pitchFamily="34" charset="0"/>
              </a:rPr>
              <a:t>Decreto</a:t>
            </a:r>
            <a:r>
              <a:rPr lang="de-CH" sz="2400" dirty="0">
                <a:latin typeface="Arial" panose="020B0604020202020204" pitchFamily="34" charset="0"/>
                <a:cs typeface="Arial" panose="020B0604020202020204" pitchFamily="34" charset="0"/>
              </a:rPr>
              <a:t> del </a:t>
            </a:r>
            <a:r>
              <a:rPr lang="de-CH" sz="2400" dirty="0" err="1">
                <a:latin typeface="Arial" panose="020B0604020202020204" pitchFamily="34" charset="0"/>
                <a:cs typeface="Arial" panose="020B0604020202020204" pitchFamily="34" charset="0"/>
              </a:rPr>
              <a:t>Comitato</a:t>
            </a:r>
            <a:r>
              <a:rPr lang="de-CH" sz="2400" dirty="0">
                <a:latin typeface="Arial" panose="020B0604020202020204" pitchFamily="34" charset="0"/>
                <a:cs typeface="Arial" panose="020B0604020202020204" pitchFamily="34" charset="0"/>
              </a:rPr>
              <a:t> </a:t>
            </a:r>
            <a:r>
              <a:rPr lang="de-CH" sz="2400" dirty="0" err="1">
                <a:latin typeface="Arial" panose="020B0604020202020204" pitchFamily="34" charset="0"/>
                <a:cs typeface="Arial" panose="020B0604020202020204" pitchFamily="34" charset="0"/>
              </a:rPr>
              <a:t>provvisorio</a:t>
            </a:r>
            <a:r>
              <a:rPr lang="de-CH" sz="2400" dirty="0">
                <a:latin typeface="Arial" panose="020B0604020202020204" pitchFamily="34" charset="0"/>
                <a:cs typeface="Arial" panose="020B0604020202020204" pitchFamily="34" charset="0"/>
              </a:rPr>
              <a:t> di </a:t>
            </a:r>
            <a:r>
              <a:rPr lang="de-CH" sz="2400" dirty="0" err="1">
                <a:latin typeface="Arial" panose="020B0604020202020204" pitchFamily="34" charset="0"/>
                <a:cs typeface="Arial" panose="020B0604020202020204" pitchFamily="34" charset="0"/>
              </a:rPr>
              <a:t>vigilanza</a:t>
            </a:r>
            <a:r>
              <a:rPr lang="de-CH" sz="2400" dirty="0">
                <a:latin typeface="Arial" panose="020B0604020202020204" pitchFamily="34" charset="0"/>
                <a:cs typeface="Arial" panose="020B0604020202020204" pitchFamily="34" charset="0"/>
              </a:rPr>
              <a:t> e </a:t>
            </a:r>
            <a:r>
              <a:rPr lang="de-CH" sz="2400" dirty="0" err="1">
                <a:latin typeface="Arial" panose="020B0604020202020204" pitchFamily="34" charset="0"/>
                <a:cs typeface="Arial" panose="020B0604020202020204" pitchFamily="34" charset="0"/>
              </a:rPr>
              <a:t>corrispondenza</a:t>
            </a:r>
            <a:r>
              <a:rPr lang="de-CH" sz="2400" dirty="0">
                <a:latin typeface="Arial" panose="020B0604020202020204" pitchFamily="34" charset="0"/>
                <a:cs typeface="Arial" panose="020B0604020202020204" pitchFamily="34" charset="0"/>
              </a:rPr>
              <a:t>: </a:t>
            </a:r>
            <a:r>
              <a:rPr lang="de-CH" sz="2400" b="1" dirty="0">
                <a:latin typeface="Arial" panose="020B0604020202020204" pitchFamily="34" charset="0"/>
                <a:cs typeface="Arial" panose="020B0604020202020204" pitchFamily="34" charset="0"/>
              </a:rPr>
              <a:t> </a:t>
            </a:r>
            <a:r>
              <a:rPr lang="de-CH" sz="2400" b="1" dirty="0" err="1">
                <a:latin typeface="Arial" panose="020B0604020202020204" pitchFamily="34" charset="0"/>
                <a:cs typeface="Arial" panose="020B0604020202020204" pitchFamily="34" charset="0"/>
              </a:rPr>
              <a:t>Confiscazione</a:t>
            </a:r>
            <a:r>
              <a:rPr lang="de-CH" sz="2400" b="1" dirty="0">
                <a:latin typeface="Arial" panose="020B0604020202020204" pitchFamily="34" charset="0"/>
                <a:cs typeface="Arial" panose="020B0604020202020204" pitchFamily="34" charset="0"/>
              </a:rPr>
              <a:t> die </a:t>
            </a:r>
            <a:r>
              <a:rPr lang="de-CH" sz="2400" b="1" dirty="0" err="1">
                <a:latin typeface="Arial" panose="020B0604020202020204" pitchFamily="34" charset="0"/>
                <a:cs typeface="Arial" panose="020B0604020202020204" pitchFamily="34" charset="0"/>
              </a:rPr>
              <a:t>beni</a:t>
            </a:r>
            <a:r>
              <a:rPr lang="de-CH" sz="2400" b="1" dirty="0">
                <a:latin typeface="Arial" panose="020B0604020202020204" pitchFamily="34" charset="0"/>
                <a:cs typeface="Arial" panose="020B0604020202020204" pitchFamily="34" charset="0"/>
              </a:rPr>
              <a:t> </a:t>
            </a:r>
            <a:r>
              <a:rPr lang="de-CH" sz="2400" b="1" dirty="0" err="1">
                <a:latin typeface="Arial" panose="020B0604020202020204" pitchFamily="34" charset="0"/>
                <a:cs typeface="Arial" panose="020B0604020202020204" pitchFamily="34" charset="0"/>
              </a:rPr>
              <a:t>delli</a:t>
            </a:r>
            <a:r>
              <a:rPr lang="de-CH" sz="2400" b="1" dirty="0">
                <a:latin typeface="Arial" panose="020B0604020202020204" pitchFamily="34" charset="0"/>
                <a:cs typeface="Arial" panose="020B0604020202020204" pitchFamily="34" charset="0"/>
              </a:rPr>
              <a:t> </a:t>
            </a:r>
            <a:r>
              <a:rPr lang="de-CH" sz="2400" b="1" dirty="0" err="1">
                <a:latin typeface="Arial" panose="020B0604020202020204" pitchFamily="34" charset="0"/>
                <a:cs typeface="Arial" panose="020B0604020202020204" pitchFamily="34" charset="0"/>
              </a:rPr>
              <a:t>Grigioni</a:t>
            </a:r>
            <a:r>
              <a:rPr lang="de-CH" sz="2400" b="1" dirty="0">
                <a:latin typeface="Arial" panose="020B0604020202020204" pitchFamily="34" charset="0"/>
                <a:cs typeface="Arial" panose="020B0604020202020204" pitchFamily="34" charset="0"/>
              </a:rPr>
              <a:t>, </a:t>
            </a:r>
            <a:r>
              <a:rPr lang="de-CH" sz="2400" dirty="0" err="1">
                <a:latin typeface="Arial" panose="020B0604020202020204" pitchFamily="34" charset="0"/>
                <a:cs typeface="Arial" panose="020B0604020202020204" pitchFamily="34" charset="0"/>
              </a:rPr>
              <a:t>Sondrio</a:t>
            </a:r>
            <a:r>
              <a:rPr lang="de-CH" sz="2400" dirty="0">
                <a:latin typeface="Arial" panose="020B0604020202020204" pitchFamily="34" charset="0"/>
                <a:cs typeface="Arial" panose="020B0604020202020204" pitchFamily="34" charset="0"/>
              </a:rPr>
              <a:t>. 7. Brumaire anno VI (28.10.1797):</a:t>
            </a:r>
          </a:p>
          <a:p>
            <a:pPr marL="0" indent="0">
              <a:buNone/>
            </a:pPr>
            <a:r>
              <a:rPr lang="it-IT" sz="2400" i="1" dirty="0">
                <a:effectLst/>
                <a:latin typeface="Times New Roman" panose="02020603050405020304" pitchFamily="18" charset="0"/>
                <a:ea typeface="Palatino Linotype" panose="02040502050505030304" pitchFamily="18" charset="0"/>
                <a:cs typeface="Times New Roman" panose="02020603050405020304" pitchFamily="18" charset="0"/>
              </a:rPr>
              <a:t>Popoli di Valtellina, Chiavenna e Bormio, voi foste per più secoli soggetti al più mostruoso de’ Governi, a quello cioè d’un popolo imperante sopra un altro. Li più accorti e più avidi di lui individui vi governarono a vicenda senz’altra Legge che quella del lor capriccio; le vessazioni erano divenute un loro diritto, e le rapine formarono il patrimonio de’ più potenti. … Se però li voti degli amici della Libertà sono paghi sull’avvenire, la Giustizia Nazionale </a:t>
            </a:r>
            <a:r>
              <a:rPr lang="it-IT" sz="2400" i="1" dirty="0" err="1">
                <a:effectLst/>
                <a:latin typeface="Times New Roman" panose="02020603050405020304" pitchFamily="18" charset="0"/>
                <a:ea typeface="Palatino Linotype" panose="02040502050505030304" pitchFamily="18" charset="0"/>
                <a:cs typeface="Times New Roman" panose="02020603050405020304" pitchFamily="18" charset="0"/>
              </a:rPr>
              <a:t>esigge</a:t>
            </a:r>
            <a:r>
              <a:rPr lang="it-IT" sz="2400" i="1" dirty="0">
                <a:effectLst/>
                <a:latin typeface="Times New Roman" panose="02020603050405020304" pitchFamily="18" charset="0"/>
                <a:ea typeface="Palatino Linotype" panose="02040502050505030304" pitchFamily="18" charset="0"/>
                <a:cs typeface="Times New Roman" panose="02020603050405020304" pitchFamily="18" charset="0"/>
              </a:rPr>
              <a:t> che se non si può per intiero riparare le sofferte ingiustizie e spoglie, almeno si assicuri alla Nazione tutto quello che nel suo territorio posseggono li odiati tiranni Grigioni.</a:t>
            </a:r>
          </a:p>
          <a:p>
            <a:pPr marL="0" indent="0">
              <a:buNone/>
            </a:pPr>
            <a:r>
              <a:rPr lang="it-IT" sz="2400" i="1" dirty="0">
                <a:effectLst/>
                <a:latin typeface="Times New Roman" panose="02020603050405020304" pitchFamily="18" charset="0"/>
                <a:ea typeface="Palatino Linotype" panose="02040502050505030304" pitchFamily="18" charset="0"/>
                <a:cs typeface="Times New Roman" panose="02020603050405020304" pitchFamily="18" charset="0"/>
              </a:rPr>
              <a:t>il vostro Comitato di Vigilanza ad ordinare quanto segue:</a:t>
            </a:r>
            <a:endParaRPr lang="de-CH" sz="2400" i="1" dirty="0">
              <a:effectLst/>
              <a:latin typeface="Times New Roman" panose="02020603050405020304" pitchFamily="18" charset="0"/>
              <a:ea typeface="Palatino Linotype" panose="02040502050505030304" pitchFamily="18" charset="0"/>
              <a:cs typeface="Times New Roman" panose="02020603050405020304" pitchFamily="18" charset="0"/>
            </a:endParaRPr>
          </a:p>
          <a:p>
            <a:pPr marL="0" indent="0">
              <a:buNone/>
            </a:pPr>
            <a:r>
              <a:rPr lang="it-IT" sz="2400" i="1" dirty="0">
                <a:effectLst/>
                <a:latin typeface="Times New Roman" panose="02020603050405020304" pitchFamily="18" charset="0"/>
                <a:ea typeface="Palatino Linotype" panose="02040502050505030304" pitchFamily="18" charset="0"/>
                <a:cs typeface="Times New Roman" panose="02020603050405020304" pitchFamily="18" charset="0"/>
              </a:rPr>
              <a:t>1° Tutte le proprietà </a:t>
            </a:r>
            <a:r>
              <a:rPr lang="it-IT" sz="2400" i="1" dirty="0" err="1">
                <a:effectLst/>
                <a:latin typeface="Times New Roman" panose="02020603050405020304" pitchFamily="18" charset="0"/>
                <a:ea typeface="Palatino Linotype" panose="02040502050505030304" pitchFamily="18" charset="0"/>
                <a:cs typeface="Times New Roman" panose="02020603050405020304" pitchFamily="18" charset="0"/>
              </a:rPr>
              <a:t>esestenti</a:t>
            </a:r>
            <a:r>
              <a:rPr lang="it-IT" sz="2400" i="1" dirty="0">
                <a:effectLst/>
                <a:latin typeface="Times New Roman" panose="02020603050405020304" pitchFamily="18" charset="0"/>
                <a:ea typeface="Palatino Linotype" panose="02040502050505030304" pitchFamily="18" charset="0"/>
                <a:cs typeface="Times New Roman" panose="02020603050405020304" pitchFamily="18" charset="0"/>
              </a:rPr>
              <a:t> nel territorio di Valtellina, Chiavenna e Bormio di ragione delli Grigioni non nazionali sono confiscate a titolo d’</a:t>
            </a:r>
            <a:r>
              <a:rPr lang="it-IT" sz="2400" i="1" dirty="0" err="1">
                <a:effectLst/>
                <a:latin typeface="Times New Roman" panose="02020603050405020304" pitchFamily="18" charset="0"/>
                <a:ea typeface="Palatino Linotype" panose="02040502050505030304" pitchFamily="18" charset="0"/>
                <a:cs typeface="Times New Roman" panose="02020603050405020304" pitchFamily="18" charset="0"/>
              </a:rPr>
              <a:t>indennizazione</a:t>
            </a:r>
            <a:r>
              <a:rPr lang="it-IT" sz="2400" i="1" dirty="0">
                <a:effectLst/>
                <a:latin typeface="Times New Roman" panose="02020603050405020304" pitchFamily="18" charset="0"/>
                <a:ea typeface="Palatino Linotype" panose="02040502050505030304" pitchFamily="18" charset="0"/>
                <a:cs typeface="Times New Roman" panose="02020603050405020304" pitchFamily="18" charset="0"/>
              </a:rPr>
              <a:t> dovuta alle stesse Provincie. …</a:t>
            </a:r>
            <a:endParaRPr lang="de-CH" sz="2400" i="1" dirty="0">
              <a:effectLst/>
              <a:latin typeface="Times New Roman" panose="02020603050405020304" pitchFamily="18" charset="0"/>
              <a:ea typeface="Palatino Linotype" panose="02040502050505030304" pitchFamily="18" charset="0"/>
              <a:cs typeface="Times New Roman" panose="02020603050405020304" pitchFamily="18" charset="0"/>
            </a:endParaRPr>
          </a:p>
          <a:p>
            <a:pPr marL="0" indent="0">
              <a:buNone/>
            </a:pPr>
            <a:endParaRPr lang="de-CH"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9750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38767F-EAE7-80AC-F647-06C262055588}"/>
              </a:ext>
            </a:extLst>
          </p:cNvPr>
          <p:cNvSpPr>
            <a:spLocks noGrp="1"/>
          </p:cNvSpPr>
          <p:nvPr>
            <p:ph type="title"/>
          </p:nvPr>
        </p:nvSpPr>
        <p:spPr>
          <a:xfrm>
            <a:off x="838200" y="365126"/>
            <a:ext cx="10515600" cy="988546"/>
          </a:xfrm>
        </p:spPr>
        <p:txBody>
          <a:bodyPr>
            <a:normAutofit/>
          </a:bodyPr>
          <a:lstStyle/>
          <a:p>
            <a:r>
              <a:rPr lang="de-CH" sz="3200" dirty="0">
                <a:latin typeface="Arial" panose="020B0604020202020204" pitchFamily="34" charset="0"/>
                <a:cs typeface="Arial" panose="020B0604020202020204" pitchFamily="34" charset="0"/>
              </a:rPr>
              <a:t>IV. Entwicklungen im Veltlin, in Bormio und in Chiavenna: Die Abtrennung der drei Provinzen				</a:t>
            </a:r>
            <a:endParaRPr lang="de-CH" sz="3200" dirty="0"/>
          </a:p>
        </p:txBody>
      </p:sp>
      <p:sp>
        <p:nvSpPr>
          <p:cNvPr id="3" name="Inhaltsplatzhalter 2">
            <a:extLst>
              <a:ext uri="{FF2B5EF4-FFF2-40B4-BE49-F238E27FC236}">
                <a16:creationId xmlns:a16="http://schemas.microsoft.com/office/drawing/2014/main" id="{5A2BA66C-836E-5731-C0ED-538A1C11CC3A}"/>
              </a:ext>
            </a:extLst>
          </p:cNvPr>
          <p:cNvSpPr>
            <a:spLocks noGrp="1"/>
          </p:cNvSpPr>
          <p:nvPr>
            <p:ph idx="1"/>
          </p:nvPr>
        </p:nvSpPr>
        <p:spPr>
          <a:xfrm>
            <a:off x="838200" y="1506071"/>
            <a:ext cx="10515600" cy="4778188"/>
          </a:xfrm>
        </p:spPr>
        <p:txBody>
          <a:bodyPr>
            <a:noAutofit/>
          </a:bodyPr>
          <a:lstStyle/>
          <a:p>
            <a:pPr marL="0" indent="0">
              <a:lnSpc>
                <a:spcPct val="100000"/>
              </a:lnSpc>
              <a:buNone/>
            </a:pPr>
            <a:r>
              <a:rPr lang="de-CH" sz="2200" b="1" dirty="0">
                <a:effectLst/>
                <a:latin typeface="Times New Roman" panose="02020603050405020304" pitchFamily="18" charset="0"/>
                <a:ea typeface="Palatino Linotype" panose="02040502050505030304" pitchFamily="18" charset="0"/>
                <a:cs typeface="Times New Roman" panose="02020603050405020304" pitchFamily="18" charset="0"/>
              </a:rPr>
              <a:t>Vortrag</a:t>
            </a:r>
            <a:r>
              <a:rPr lang="de-CH" sz="2200" dirty="0">
                <a:effectLst/>
                <a:latin typeface="Times New Roman" panose="02020603050405020304" pitchFamily="18" charset="0"/>
                <a:ea typeface="Palatino Linotype" panose="02040502050505030304" pitchFamily="18" charset="0"/>
                <a:cs typeface="Times New Roman" panose="02020603050405020304" pitchFamily="18" charset="0"/>
              </a:rPr>
              <a:t> der Bündner Deputierten bei Bonaparte: </a:t>
            </a:r>
            <a:r>
              <a:rPr lang="de-CH" sz="2200" b="1" dirty="0">
                <a:effectLst/>
                <a:latin typeface="Times New Roman" panose="02020603050405020304" pitchFamily="18" charset="0"/>
                <a:ea typeface="Palatino Linotype" panose="02040502050505030304" pitchFamily="18" charset="0"/>
                <a:cs typeface="Times New Roman" panose="02020603050405020304" pitchFamily="18" charset="0"/>
              </a:rPr>
              <a:t>Bezeugung ihres Schmerzens über den Ausspruch vom 10. Oktober. Vorstellungen gegen die Konfiskation, 11. Nov. 1797 </a:t>
            </a:r>
          </a:p>
          <a:p>
            <a:pPr marL="0" indent="0">
              <a:buNone/>
            </a:pP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Wir hatten in der Audienz, …, vernommen, dass sie über den Gegenstand der Mediazion einen Ausspruch </a:t>
            </a:r>
            <a:r>
              <a:rPr lang="de-CH" sz="2200" i="1" dirty="0" err="1">
                <a:effectLst/>
                <a:latin typeface="Times New Roman" panose="02020603050405020304" pitchFamily="18" charset="0"/>
                <a:ea typeface="Palatino Linotype" panose="02040502050505030304" pitchFamily="18" charset="0"/>
                <a:cs typeface="Times New Roman" panose="02020603050405020304" pitchFamily="18" charset="0"/>
              </a:rPr>
              <a:t>gethan</a:t>
            </a: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 haben, ehe wir in Mailand angekommen sind, und das keine Mittel gegen die Vereinigung von Veltlin, </a:t>
            </a:r>
            <a:r>
              <a:rPr lang="de-CH" sz="2200" i="1" dirty="0" err="1">
                <a:effectLst/>
                <a:latin typeface="Times New Roman" panose="02020603050405020304" pitchFamily="18" charset="0"/>
                <a:ea typeface="Palatino Linotype" panose="02040502050505030304" pitchFamily="18" charset="0"/>
                <a:cs typeface="Times New Roman" panose="02020603050405020304" pitchFamily="18" charset="0"/>
              </a:rPr>
              <a:t>Klefen</a:t>
            </a: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 und Worms mit der </a:t>
            </a:r>
            <a:r>
              <a:rPr lang="de-CH" sz="2200" i="1" dirty="0" err="1">
                <a:effectLst/>
                <a:latin typeface="Times New Roman" panose="02020603050405020304" pitchFamily="18" charset="0"/>
                <a:ea typeface="Palatino Linotype" panose="02040502050505030304" pitchFamily="18" charset="0"/>
                <a:cs typeface="Times New Roman" panose="02020603050405020304" pitchFamily="18" charset="0"/>
              </a:rPr>
              <a:t>cisalpinischen</a:t>
            </a: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 Republik vorhanden </a:t>
            </a:r>
            <a:r>
              <a:rPr lang="de-CH" sz="2200" i="1" dirty="0" err="1">
                <a:effectLst/>
                <a:latin typeface="Times New Roman" panose="02020603050405020304" pitchFamily="18" charset="0"/>
                <a:ea typeface="Palatino Linotype" panose="02040502050505030304" pitchFamily="18" charset="0"/>
                <a:cs typeface="Times New Roman" panose="02020603050405020304" pitchFamily="18" charset="0"/>
              </a:rPr>
              <a:t>seyen</a:t>
            </a: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 – Es ist sehr traurig für uns, dass wir durch diese Erklärung uns der Mittel beraubt sehen müssen, Ihnen, General! zu beweisen, wie sehr unsere Gemeinden beeifert gewesen wären, sich zu allem dem willig und bereit finden zu lassen, ... </a:t>
            </a:r>
          </a:p>
          <a:p>
            <a:pPr marL="0" indent="0">
              <a:buNone/>
            </a:pP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Die Sicherheit des bündnerischen </a:t>
            </a:r>
            <a:r>
              <a:rPr lang="de-CH" sz="2200" i="1" dirty="0" err="1">
                <a:effectLst/>
                <a:latin typeface="Times New Roman" panose="02020603050405020304" pitchFamily="18" charset="0"/>
                <a:ea typeface="Palatino Linotype" panose="02040502050505030304" pitchFamily="18" charset="0"/>
                <a:cs typeface="Times New Roman" panose="02020603050405020304" pitchFamily="18" charset="0"/>
              </a:rPr>
              <a:t>Eigenthums</a:t>
            </a: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 ist ein </a:t>
            </a:r>
            <a:r>
              <a:rPr lang="de-CH" sz="2200" i="1" dirty="0" err="1">
                <a:effectLst/>
                <a:latin typeface="Times New Roman" panose="02020603050405020304" pitchFamily="18" charset="0"/>
                <a:ea typeface="Palatino Linotype" panose="02040502050505030304" pitchFamily="18" charset="0"/>
                <a:cs typeface="Times New Roman" panose="02020603050405020304" pitchFamily="18" charset="0"/>
              </a:rPr>
              <a:t>allzuwichtiger</a:t>
            </a: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 Gegenstand …, als dass wir Ihnen, General, nicht die ehrerbietigsten Vorstellungen über eine </a:t>
            </a:r>
            <a:r>
              <a:rPr lang="de-CH" sz="2200" i="1" dirty="0" err="1">
                <a:effectLst/>
                <a:latin typeface="Times New Roman" panose="02020603050405020304" pitchFamily="18" charset="0"/>
                <a:ea typeface="Palatino Linotype" panose="02040502050505030304" pitchFamily="18" charset="0"/>
                <a:cs typeface="Times New Roman" panose="02020603050405020304" pitchFamily="18" charset="0"/>
              </a:rPr>
              <a:t>Konfiskazion</a:t>
            </a: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 der Bündner Güter, …machen sollten; </a:t>
            </a:r>
            <a:r>
              <a:rPr lang="de-CH" sz="2200" i="1" dirty="0" err="1">
                <a:effectLst/>
                <a:latin typeface="Times New Roman" panose="02020603050405020304" pitchFamily="18" charset="0"/>
                <a:ea typeface="Palatino Linotype" panose="02040502050505030304" pitchFamily="18" charset="0"/>
                <a:cs typeface="Times New Roman" panose="02020603050405020304" pitchFamily="18" charset="0"/>
              </a:rPr>
              <a:t>gesezt</a:t>
            </a: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 auch, dass Bünden mit diesen Ländern in einen offenbaren Krieg </a:t>
            </a:r>
            <a:r>
              <a:rPr lang="de-CH" sz="2200" i="1" dirty="0" err="1">
                <a:effectLst/>
                <a:latin typeface="Times New Roman" panose="02020603050405020304" pitchFamily="18" charset="0"/>
                <a:ea typeface="Palatino Linotype" panose="02040502050505030304" pitchFamily="18" charset="0"/>
                <a:cs typeface="Times New Roman" panose="02020603050405020304" pitchFamily="18" charset="0"/>
              </a:rPr>
              <a:t>verwikkelt</a:t>
            </a: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 gewesen wäre, liefe diese </a:t>
            </a:r>
            <a:r>
              <a:rPr lang="de-CH" sz="2200" i="1" dirty="0" err="1">
                <a:effectLst/>
                <a:latin typeface="Times New Roman" panose="02020603050405020304" pitchFamily="18" charset="0"/>
                <a:ea typeface="Palatino Linotype" panose="02040502050505030304" pitchFamily="18" charset="0"/>
                <a:cs typeface="Times New Roman" panose="02020603050405020304" pitchFamily="18" charset="0"/>
              </a:rPr>
              <a:t>Massregul</a:t>
            </a: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 dennoch dem Völkerrecht entgegen, und wir haben (hoffen) dermalen, dass Sie nach </a:t>
            </a:r>
            <a:r>
              <a:rPr lang="de-CH" sz="2200" i="1" dirty="0" err="1">
                <a:effectLst/>
                <a:latin typeface="Times New Roman" panose="02020603050405020304" pitchFamily="18" charset="0"/>
                <a:ea typeface="Palatino Linotype" panose="02040502050505030304" pitchFamily="18" charset="0"/>
                <a:cs typeface="Times New Roman" panose="02020603050405020304" pitchFamily="18" charset="0"/>
              </a:rPr>
              <a:t>dero</a:t>
            </a: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 Billigkeitsliebe unsern Landsleuten ihr </a:t>
            </a:r>
            <a:r>
              <a:rPr lang="de-CH" sz="2200" i="1" dirty="0" err="1">
                <a:effectLst/>
                <a:latin typeface="Times New Roman" panose="02020603050405020304" pitchFamily="18" charset="0"/>
                <a:ea typeface="Palatino Linotype" panose="02040502050505030304" pitchFamily="18" charset="0"/>
                <a:cs typeface="Times New Roman" panose="02020603050405020304" pitchFamily="18" charset="0"/>
              </a:rPr>
              <a:t>konfiscirtes</a:t>
            </a: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de-CH" sz="2200" i="1" dirty="0" err="1">
                <a:effectLst/>
                <a:latin typeface="Times New Roman" panose="02020603050405020304" pitchFamily="18" charset="0"/>
                <a:ea typeface="Palatino Linotype" panose="02040502050505030304" pitchFamily="18" charset="0"/>
                <a:cs typeface="Times New Roman" panose="02020603050405020304" pitchFamily="18" charset="0"/>
              </a:rPr>
              <a:t>Eigenthum</a:t>
            </a: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 werden </a:t>
            </a:r>
            <a:r>
              <a:rPr lang="de-CH" sz="2200" i="1" dirty="0" err="1">
                <a:effectLst/>
                <a:latin typeface="Times New Roman" panose="02020603050405020304" pitchFamily="18" charset="0"/>
                <a:ea typeface="Palatino Linotype" panose="02040502050505030304" pitchFamily="18" charset="0"/>
                <a:cs typeface="Times New Roman" panose="02020603050405020304" pitchFamily="18" charset="0"/>
              </a:rPr>
              <a:t>ersezzen</a:t>
            </a:r>
            <a:r>
              <a:rPr lang="de-CH" sz="2200" i="1" dirty="0">
                <a:effectLst/>
                <a:latin typeface="Times New Roman" panose="02020603050405020304" pitchFamily="18" charset="0"/>
                <a:ea typeface="Palatino Linotype" panose="02040502050505030304" pitchFamily="18" charset="0"/>
                <a:cs typeface="Times New Roman" panose="02020603050405020304" pitchFamily="18" charset="0"/>
              </a:rPr>
              <a:t> machen.</a:t>
            </a:r>
          </a:p>
          <a:p>
            <a:pPr marL="0" indent="0">
              <a:buNone/>
            </a:pPr>
            <a:endParaRPr lang="de-CH" sz="2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9406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805CC5-CD16-9243-79C2-4130218EA6DA}"/>
              </a:ext>
            </a:extLst>
          </p:cNvPr>
          <p:cNvSpPr>
            <a:spLocks noGrp="1"/>
          </p:cNvSpPr>
          <p:nvPr>
            <p:ph type="title"/>
          </p:nvPr>
        </p:nvSpPr>
        <p:spPr>
          <a:xfrm>
            <a:off x="838200" y="365125"/>
            <a:ext cx="10515600" cy="952687"/>
          </a:xfrm>
        </p:spPr>
        <p:txBody>
          <a:bodyPr>
            <a:normAutofit fontScale="90000"/>
          </a:bodyPr>
          <a:lstStyle/>
          <a:p>
            <a:r>
              <a:rPr lang="de-CH" sz="3200" dirty="0">
                <a:latin typeface="Arial" panose="020B0604020202020204" pitchFamily="34" charset="0"/>
                <a:cs typeface="Arial" panose="020B0604020202020204" pitchFamily="34" charset="0"/>
              </a:rPr>
              <a:t>IV. Entwicklungen im Veltlin, in Bormio und in Chiavenna: Die Abtrennung der drei Provinzen</a:t>
            </a:r>
            <a:endParaRPr lang="de-CH" sz="3200" dirty="0"/>
          </a:p>
        </p:txBody>
      </p:sp>
      <p:sp>
        <p:nvSpPr>
          <p:cNvPr id="3" name="Inhaltsplatzhalter 2">
            <a:extLst>
              <a:ext uri="{FF2B5EF4-FFF2-40B4-BE49-F238E27FC236}">
                <a16:creationId xmlns:a16="http://schemas.microsoft.com/office/drawing/2014/main" id="{42B86329-3223-CF0E-8E84-1FD7CEEA065D}"/>
              </a:ext>
            </a:extLst>
          </p:cNvPr>
          <p:cNvSpPr>
            <a:spLocks noGrp="1"/>
          </p:cNvSpPr>
          <p:nvPr>
            <p:ph idx="1"/>
          </p:nvPr>
        </p:nvSpPr>
        <p:spPr>
          <a:xfrm>
            <a:off x="838200" y="1317812"/>
            <a:ext cx="10515600" cy="5002306"/>
          </a:xfrm>
        </p:spPr>
        <p:txBody>
          <a:bodyPr>
            <a:normAutofit fontScale="55000" lnSpcReduction="20000"/>
          </a:bodyPr>
          <a:lstStyle/>
          <a:p>
            <a:pPr marL="0" indent="0">
              <a:lnSpc>
                <a:spcPct val="115000"/>
              </a:lnSpc>
              <a:spcAft>
                <a:spcPts val="1000"/>
              </a:spcAft>
              <a:buNone/>
            </a:pPr>
            <a:r>
              <a:rPr lang="de-CH" sz="4000" dirty="0">
                <a:latin typeface="Arial" panose="020B0604020202020204" pitchFamily="34" charset="0"/>
                <a:cs typeface="Arial" panose="020B0604020202020204" pitchFamily="34" charset="0"/>
              </a:rPr>
              <a:t>Im </a:t>
            </a:r>
            <a:r>
              <a:rPr lang="de-CH" sz="4000" b="1" dirty="0">
                <a:latin typeface="Arial" panose="020B0604020202020204" pitchFamily="34" charset="0"/>
                <a:cs typeface="Arial" panose="020B0604020202020204" pitchFamily="34" charset="0"/>
              </a:rPr>
              <a:t>Wiener Kongress </a:t>
            </a:r>
            <a:r>
              <a:rPr lang="de-CH" sz="4000" dirty="0">
                <a:latin typeface="Arial" panose="020B0604020202020204" pitchFamily="34" charset="0"/>
                <a:cs typeface="Arial" panose="020B0604020202020204" pitchFamily="34" charset="0"/>
              </a:rPr>
              <a:t>von 1814/15 sollte die Neuordnung Europas vereinbart werden. Zur Vorbereitung der Verhandlungen am </a:t>
            </a:r>
            <a:r>
              <a:rPr lang="de-CH" sz="4000" dirty="0" err="1">
                <a:latin typeface="Arial" panose="020B0604020202020204" pitchFamily="34" charset="0"/>
                <a:cs typeface="Arial" panose="020B0604020202020204" pitchFamily="34" charset="0"/>
              </a:rPr>
              <a:t>Kongres</a:t>
            </a:r>
            <a:r>
              <a:rPr lang="de-CH" sz="4000" dirty="0">
                <a:latin typeface="Arial" panose="020B0604020202020204" pitchFamily="34" charset="0"/>
                <a:cs typeface="Arial" panose="020B0604020202020204" pitchFamily="34" charset="0"/>
              </a:rPr>
              <a:t> legte die Standeskommission am 1. Sept. 1814 der Tagsatzung die «</a:t>
            </a:r>
            <a:r>
              <a:rPr lang="de-CH" sz="4000" i="1" dirty="0">
                <a:latin typeface="Times New Roman" panose="02020603050405020304" pitchFamily="18" charset="0"/>
                <a:cs typeface="Times New Roman" panose="02020603050405020304" pitchFamily="18" charset="0"/>
              </a:rPr>
              <a:t>Anträge und Wünsche </a:t>
            </a:r>
            <a:r>
              <a:rPr lang="de-CH" sz="4000" i="1" dirty="0" err="1">
                <a:latin typeface="Times New Roman" panose="02020603050405020304" pitchFamily="18" charset="0"/>
                <a:cs typeface="Times New Roman" panose="02020603050405020304" pitchFamily="18" charset="0"/>
              </a:rPr>
              <a:t>bey</a:t>
            </a:r>
            <a:r>
              <a:rPr lang="de-CH" sz="4000" i="1" dirty="0">
                <a:latin typeface="Times New Roman" panose="02020603050405020304" pitchFamily="18" charset="0"/>
                <a:cs typeface="Times New Roman" panose="02020603050405020304" pitchFamily="18" charset="0"/>
              </a:rPr>
              <a:t> der bevorstehenden Einverleibung der </a:t>
            </a:r>
            <a:r>
              <a:rPr lang="de-CH" sz="4000" i="1" dirty="0" err="1">
                <a:latin typeface="Times New Roman" panose="02020603050405020304" pitchFamily="18" charset="0"/>
                <a:cs typeface="Times New Roman" panose="02020603050405020304" pitchFamily="18" charset="0"/>
              </a:rPr>
              <a:t>drey</a:t>
            </a:r>
            <a:r>
              <a:rPr lang="de-CH" sz="4000" i="1" dirty="0">
                <a:latin typeface="Times New Roman" panose="02020603050405020304" pitchFamily="18" charset="0"/>
                <a:cs typeface="Times New Roman" panose="02020603050405020304" pitchFamily="18" charset="0"/>
              </a:rPr>
              <a:t> Landschaften .. mit der schweizerischen Eidgenossenschaft</a:t>
            </a:r>
            <a:r>
              <a:rPr lang="de-CH" sz="4000" dirty="0">
                <a:latin typeface="Arial" panose="020B0604020202020204" pitchFamily="34" charset="0"/>
                <a:cs typeface="Arial" panose="020B0604020202020204" pitchFamily="34" charset="0"/>
              </a:rPr>
              <a:t>» vor. Am Kongress behandelte das «</a:t>
            </a:r>
            <a:r>
              <a:rPr lang="de-CH" sz="4000" i="1" dirty="0">
                <a:latin typeface="Times New Roman" panose="02020603050405020304" pitchFamily="18" charset="0"/>
                <a:cs typeface="Times New Roman" panose="02020603050405020304" pitchFamily="18" charset="0"/>
              </a:rPr>
              <a:t>Comité des </a:t>
            </a:r>
            <a:r>
              <a:rPr lang="de-CH" sz="4000" i="1" dirty="0" err="1">
                <a:latin typeface="Times New Roman" panose="02020603050405020304" pitchFamily="18" charset="0"/>
                <a:cs typeface="Times New Roman" panose="02020603050405020304" pitchFamily="18" charset="0"/>
              </a:rPr>
              <a:t>affaires</a:t>
            </a:r>
            <a:r>
              <a:rPr lang="de-CH" sz="4000" i="1" dirty="0">
                <a:latin typeface="Times New Roman" panose="02020603050405020304" pitchFamily="18" charset="0"/>
                <a:cs typeface="Times New Roman" panose="02020603050405020304" pitchFamily="18" charset="0"/>
              </a:rPr>
              <a:t> de la Suisse</a:t>
            </a:r>
            <a:r>
              <a:rPr lang="de-CH" sz="4000" dirty="0">
                <a:latin typeface="Arial" panose="020B0604020202020204" pitchFamily="34" charset="0"/>
                <a:cs typeface="Arial" panose="020B0604020202020204" pitchFamily="34" charset="0"/>
              </a:rPr>
              <a:t>» auch die Zugehörigkeit der drei Provinzen zur Schweiz. Das Protokoll der 11. Sitzung vom 20. Febr. 1815 hält die Schwierigkeiten fest: </a:t>
            </a:r>
          </a:p>
          <a:p>
            <a:pPr marL="0" indent="0">
              <a:lnSpc>
                <a:spcPct val="115000"/>
              </a:lnSpc>
              <a:spcAft>
                <a:spcPts val="1000"/>
              </a:spcAft>
              <a:buNone/>
            </a:pPr>
            <a:r>
              <a:rPr lang="fr-CH" sz="4000" i="1" dirty="0">
                <a:effectLst/>
                <a:latin typeface="Times New Roman" panose="02020603050405020304" pitchFamily="18" charset="0"/>
                <a:ea typeface="Palatino Linotype" panose="02040502050505030304" pitchFamily="18" charset="0"/>
                <a:cs typeface="Times New Roman" panose="02020603050405020304" pitchFamily="18" charset="0"/>
              </a:rPr>
              <a:t>«-- Sur la proposition du plénipotentiaire autrichien, la question de la </a:t>
            </a:r>
            <a:r>
              <a:rPr lang="fr-CH" sz="4000" i="1" dirty="0" err="1">
                <a:effectLst/>
                <a:latin typeface="Times New Roman" panose="02020603050405020304" pitchFamily="18" charset="0"/>
                <a:ea typeface="Palatino Linotype" panose="02040502050505030304" pitchFamily="18" charset="0"/>
                <a:cs typeface="Times New Roman" panose="02020603050405020304" pitchFamily="18" charset="0"/>
              </a:rPr>
              <a:t>Yalteline</a:t>
            </a:r>
            <a:r>
              <a:rPr lang="fr-CH" sz="4000" i="1" dirty="0">
                <a:effectLst/>
                <a:latin typeface="Times New Roman" panose="02020603050405020304" pitchFamily="18" charset="0"/>
                <a:ea typeface="Palatino Linotype" panose="02040502050505030304" pitchFamily="18" charset="0"/>
                <a:cs typeface="Times New Roman" panose="02020603050405020304" pitchFamily="18" charset="0"/>
              </a:rPr>
              <a:t> fut </a:t>
            </a:r>
            <a:r>
              <a:rPr lang="fr-CH" sz="4000" i="1" dirty="0" err="1">
                <a:effectLst/>
                <a:latin typeface="Times New Roman" panose="02020603050405020304" pitchFamily="18" charset="0"/>
                <a:ea typeface="Palatino Linotype" panose="02040502050505030304" pitchFamily="18" charset="0"/>
                <a:cs typeface="Times New Roman" panose="02020603050405020304" pitchFamily="18" charset="0"/>
              </a:rPr>
              <a:t>reservée</a:t>
            </a:r>
            <a:r>
              <a:rPr lang="fr-CH" sz="4000" i="1" dirty="0">
                <a:effectLst/>
                <a:latin typeface="Times New Roman" panose="02020603050405020304" pitchFamily="18" charset="0"/>
                <a:ea typeface="Palatino Linotype" panose="02040502050505030304" pitchFamily="18" charset="0"/>
                <a:cs typeface="Times New Roman" panose="02020603050405020304" pitchFamily="18" charset="0"/>
              </a:rPr>
              <a:t>, les membres de la commission n’</a:t>
            </a:r>
            <a:r>
              <a:rPr lang="fr-CH" sz="4000" i="1" dirty="0" err="1">
                <a:effectLst/>
                <a:latin typeface="Times New Roman" panose="02020603050405020304" pitchFamily="18" charset="0"/>
                <a:ea typeface="Palatino Linotype" panose="02040502050505030304" pitchFamily="18" charset="0"/>
                <a:cs typeface="Times New Roman" panose="02020603050405020304" pitchFamily="18" charset="0"/>
              </a:rPr>
              <a:t>etant</a:t>
            </a:r>
            <a:r>
              <a:rPr lang="fr-CH" sz="4000" i="1" dirty="0">
                <a:effectLst/>
                <a:latin typeface="Times New Roman" panose="02020603050405020304" pitchFamily="18" charset="0"/>
                <a:ea typeface="Palatino Linotype" panose="02040502050505030304" pitchFamily="18" charset="0"/>
                <a:cs typeface="Times New Roman" panose="02020603050405020304" pitchFamily="18" charset="0"/>
              </a:rPr>
              <a:t> pas à même d’</a:t>
            </a:r>
            <a:r>
              <a:rPr lang="fr-CH" sz="4000" i="1" dirty="0" err="1">
                <a:effectLst/>
                <a:latin typeface="Times New Roman" panose="02020603050405020304" pitchFamily="18" charset="0"/>
                <a:ea typeface="Palatino Linotype" panose="02040502050505030304" pitchFamily="18" charset="0"/>
                <a:cs typeface="Times New Roman" panose="02020603050405020304" pitchFamily="18" charset="0"/>
              </a:rPr>
              <a:t>enoncer</a:t>
            </a:r>
            <a:r>
              <a:rPr lang="fr-CH" sz="4000" i="1" dirty="0">
                <a:effectLst/>
                <a:latin typeface="Times New Roman" panose="02020603050405020304" pitchFamily="18" charset="0"/>
                <a:ea typeface="Palatino Linotype" panose="02040502050505030304" pitchFamily="18" charset="0"/>
                <a:cs typeface="Times New Roman" panose="02020603050405020304" pitchFamily="18" charset="0"/>
              </a:rPr>
              <a:t> les intentions </a:t>
            </a:r>
            <a:r>
              <a:rPr lang="fr-CH" sz="4000" i="1" dirty="0" err="1">
                <a:effectLst/>
                <a:latin typeface="Times New Roman" panose="02020603050405020304" pitchFamily="18" charset="0"/>
                <a:ea typeface="Palatino Linotype" panose="02040502050505030304" pitchFamily="18" charset="0"/>
                <a:cs typeface="Times New Roman" panose="02020603050405020304" pitchFamily="18" charset="0"/>
              </a:rPr>
              <a:t>definitives</a:t>
            </a:r>
            <a:r>
              <a:rPr lang="fr-CH" sz="4000" i="1" dirty="0">
                <a:effectLst/>
                <a:latin typeface="Times New Roman" panose="02020603050405020304" pitchFamily="18" charset="0"/>
                <a:ea typeface="Palatino Linotype" panose="02040502050505030304" pitchFamily="18" charset="0"/>
                <a:cs typeface="Times New Roman" panose="02020603050405020304" pitchFamily="18" charset="0"/>
              </a:rPr>
              <a:t> de leurs cabinets à ce sujet.</a:t>
            </a:r>
            <a:endParaRPr lang="de-CH" sz="4000" i="1" dirty="0">
              <a:effectLst/>
              <a:latin typeface="Times New Roman" panose="02020603050405020304" pitchFamily="18" charset="0"/>
              <a:ea typeface="Palatino Linotype" panose="02040502050505030304" pitchFamily="18" charset="0"/>
              <a:cs typeface="Times New Roman" panose="02020603050405020304" pitchFamily="18" charset="0"/>
            </a:endParaRPr>
          </a:p>
          <a:p>
            <a:pPr marL="0" indent="0" algn="just">
              <a:lnSpc>
                <a:spcPct val="115000"/>
              </a:lnSpc>
              <a:spcAft>
                <a:spcPts val="720"/>
              </a:spcAft>
              <a:buNone/>
            </a:pPr>
            <a:r>
              <a:rPr lang="fr-CH" sz="4000" i="1" dirty="0">
                <a:effectLst/>
                <a:latin typeface="Times New Roman" panose="02020603050405020304" pitchFamily="18" charset="0"/>
                <a:ea typeface="Palatino Linotype" panose="02040502050505030304" pitchFamily="18" charset="0"/>
                <a:cs typeface="Times New Roman" panose="02020603050405020304" pitchFamily="18" charset="0"/>
              </a:rPr>
              <a:t>Quant à l’indemnité adjugée aux Grisons, pour leur propriétés confisquées dans la Valteline, on était d’avis d’en fixer le principe, mais de réserver le mode, jusqu’à ce que la destination de ce pays fut </a:t>
            </a:r>
            <a:r>
              <a:rPr lang="fr-CH" sz="4000" i="1" dirty="0" err="1">
                <a:effectLst/>
                <a:latin typeface="Times New Roman" panose="02020603050405020304" pitchFamily="18" charset="0"/>
                <a:ea typeface="Palatino Linotype" panose="02040502050505030304" pitchFamily="18" charset="0"/>
                <a:cs typeface="Times New Roman" panose="02020603050405020304" pitchFamily="18" charset="0"/>
              </a:rPr>
              <a:t>definitivement</a:t>
            </a:r>
            <a:r>
              <a:rPr lang="fr-CH" sz="4000" i="1" dirty="0">
                <a:effectLst/>
                <a:latin typeface="Times New Roman" panose="02020603050405020304" pitchFamily="18" charset="0"/>
                <a:ea typeface="Palatino Linotype" panose="02040502050505030304" pitchFamily="18" charset="0"/>
                <a:cs typeface="Times New Roman" panose="02020603050405020304" pitchFamily="18" charset="0"/>
              </a:rPr>
              <a:t> décidée.» </a:t>
            </a:r>
            <a:endParaRPr lang="de-CH" sz="4000" i="1" dirty="0">
              <a:effectLst/>
              <a:latin typeface="Times New Roman" panose="02020603050405020304" pitchFamily="18" charset="0"/>
              <a:ea typeface="Palatino Linotype" panose="02040502050505030304" pitchFamily="18" charset="0"/>
              <a:cs typeface="Times New Roman" panose="02020603050405020304" pitchFamily="18" charset="0"/>
            </a:endParaRPr>
          </a:p>
          <a:p>
            <a:pPr marL="0" indent="0">
              <a:buNone/>
            </a:pPr>
            <a:endParaRPr lang="de-CH" sz="3100" dirty="0">
              <a:latin typeface="Times New Roman" panose="02020603050405020304" pitchFamily="18" charset="0"/>
              <a:cs typeface="Times New Roman" panose="02020603050405020304" pitchFamily="18" charset="0"/>
            </a:endParaRPr>
          </a:p>
          <a:p>
            <a:pPr marL="0" indent="0">
              <a:buNone/>
            </a:pPr>
            <a:endParaRPr lang="de-CH" dirty="0"/>
          </a:p>
        </p:txBody>
      </p:sp>
    </p:spTree>
    <p:extLst>
      <p:ext uri="{BB962C8B-B14F-4D97-AF65-F5344CB8AC3E}">
        <p14:creationId xmlns:p14="http://schemas.microsoft.com/office/powerpoint/2010/main" val="30182077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B6520-AB26-9598-7EA1-138431E65ED9}"/>
              </a:ext>
            </a:extLst>
          </p:cNvPr>
          <p:cNvSpPr>
            <a:spLocks noGrp="1"/>
          </p:cNvSpPr>
          <p:nvPr>
            <p:ph type="title"/>
          </p:nvPr>
        </p:nvSpPr>
        <p:spPr>
          <a:xfrm>
            <a:off x="838200" y="469526"/>
            <a:ext cx="10515600" cy="1325563"/>
          </a:xfrm>
        </p:spPr>
        <p:txBody>
          <a:bodyPr>
            <a:normAutofit/>
          </a:bodyPr>
          <a:lstStyle/>
          <a:p>
            <a:r>
              <a:rPr lang="de-CH" sz="3200" dirty="0">
                <a:latin typeface="Arial" panose="020B0604020202020204" pitchFamily="34" charset="0"/>
                <a:cs typeface="Arial" panose="020B0604020202020204" pitchFamily="34" charset="0"/>
              </a:rPr>
              <a:t>IV. Entwicklungen im Veltlin, in Bormio und in Chiavenna: Die Abtrennung der drei Provinzen</a:t>
            </a:r>
            <a:endParaRPr lang="de-CH" sz="3200" dirty="0"/>
          </a:p>
        </p:txBody>
      </p:sp>
      <p:sp>
        <p:nvSpPr>
          <p:cNvPr id="3" name="Inhaltsplatzhalter 2">
            <a:extLst>
              <a:ext uri="{FF2B5EF4-FFF2-40B4-BE49-F238E27FC236}">
                <a16:creationId xmlns:a16="http://schemas.microsoft.com/office/drawing/2014/main" id="{D6457889-FCF3-3AB1-8946-5EEC48EED5C2}"/>
              </a:ext>
            </a:extLst>
          </p:cNvPr>
          <p:cNvSpPr>
            <a:spLocks noGrp="1"/>
          </p:cNvSpPr>
          <p:nvPr>
            <p:ph idx="1"/>
          </p:nvPr>
        </p:nvSpPr>
        <p:spPr/>
        <p:txBody>
          <a:bodyPr>
            <a:normAutofit lnSpcReduction="10000"/>
          </a:bodyPr>
          <a:lstStyle/>
          <a:p>
            <a:pPr marL="0" indent="0">
              <a:buNone/>
            </a:pPr>
            <a:r>
              <a:rPr lang="fr-CH" sz="2200" b="1" dirty="0">
                <a:effectLst/>
                <a:latin typeface="Times New Roman" panose="02020603050405020304" pitchFamily="18" charset="0"/>
                <a:ea typeface="Times New Roman" panose="02020603050405020304" pitchFamily="18" charset="0"/>
              </a:rPr>
              <a:t>MÉMOIRES DU LANDAMMAN MONOD POUR SERVIR À L'HISTOIRE DE LA SUISSE EN 1815 </a:t>
            </a:r>
            <a:r>
              <a:rPr lang="fr-CH" sz="2200" dirty="0">
                <a:effectLst/>
                <a:latin typeface="Times New Roman" panose="02020603050405020304" pitchFamily="18" charset="0"/>
                <a:ea typeface="Times New Roman" panose="02020603050405020304" pitchFamily="18" charset="0"/>
              </a:rPr>
              <a:t>(publiées 1975): </a:t>
            </a:r>
          </a:p>
          <a:p>
            <a:pPr marL="0" indent="0">
              <a:buNone/>
            </a:pPr>
            <a:r>
              <a:rPr lang="fr-CH" sz="2200" i="1" dirty="0">
                <a:effectLst/>
                <a:latin typeface="Times New Roman" panose="02020603050405020304" pitchFamily="18" charset="0"/>
                <a:ea typeface="Times New Roman" panose="02020603050405020304" pitchFamily="18" charset="0"/>
              </a:rPr>
              <a:t>L'Autriche annonça qu'elle consentait à rendre la Valteline, </a:t>
            </a:r>
            <a:r>
              <a:rPr lang="fr-CH" sz="2200" i="1" dirty="0" err="1">
                <a:effectLst/>
                <a:latin typeface="Times New Roman" panose="02020603050405020304" pitchFamily="18" charset="0"/>
                <a:ea typeface="Times New Roman" panose="02020603050405020304" pitchFamily="18" charset="0"/>
              </a:rPr>
              <a:t>Bormio</a:t>
            </a:r>
            <a:r>
              <a:rPr lang="fr-CH" sz="2200" i="1" dirty="0">
                <a:effectLst/>
                <a:latin typeface="Times New Roman" panose="02020603050405020304" pitchFamily="18" charset="0"/>
                <a:ea typeface="Times New Roman" panose="02020603050405020304" pitchFamily="18" charset="0"/>
              </a:rPr>
              <a:t> et Chiavenna aux Grisons, moyennant que ces pays obtinssent les mêmes droits que les Grisons eux-mêmes. Rien n'était plus juste, et la proposition devait être d'autant plus vite acceptée qu'elle venait de l'Autriche qui ne cède guère, ou ne met guère aux cessions qu'elle fait des conditions aussi raisonnables. On eut la maladresse de marchander. Parmi les députés des Grisons, il y en avait qui, imbus des anciennes maximes de leur suprématie sur ces provinces, voulaient mettre des restrictions aux droits qu'on leur reconnaîtrait. Parmi les députés de la Diète, Reinhard était de cet avis; il craignait la prépondérance que la réintégration faite sans réserve de ces peuples catholiques à la Confédération donnerait à cette religion, soit dans les Grisons soit en Suisse. L'Autriche ne laissa pas échapper une si belle occasion de retirer son offre; c'est ainsi que fut manquée l'unique occasion de recouvrer cette ancienne limite.  ».</a:t>
            </a:r>
            <a:endParaRPr lang="de-CH" sz="2200" dirty="0">
              <a:effectLst/>
              <a:latin typeface="Times New Roman" panose="02020603050405020304" pitchFamily="18" charset="0"/>
              <a:ea typeface="Times New Roman" panose="02020603050405020304" pitchFamily="18" charset="0"/>
            </a:endParaRPr>
          </a:p>
          <a:p>
            <a:pPr marL="0" indent="0">
              <a:buNone/>
            </a:pPr>
            <a:endParaRPr lang="de-CH" sz="2200" dirty="0"/>
          </a:p>
        </p:txBody>
      </p:sp>
    </p:spTree>
    <p:extLst>
      <p:ext uri="{BB962C8B-B14F-4D97-AF65-F5344CB8AC3E}">
        <p14:creationId xmlns:p14="http://schemas.microsoft.com/office/powerpoint/2010/main" val="4015428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1052A4-627E-CC8E-E1DE-A9F1D94EB8DE}"/>
              </a:ext>
            </a:extLst>
          </p:cNvPr>
          <p:cNvSpPr>
            <a:spLocks noGrp="1"/>
          </p:cNvSpPr>
          <p:nvPr>
            <p:ph type="title"/>
          </p:nvPr>
        </p:nvSpPr>
        <p:spPr>
          <a:xfrm>
            <a:off x="838200" y="365126"/>
            <a:ext cx="10515600" cy="816904"/>
          </a:xfrm>
        </p:spPr>
        <p:txBody>
          <a:bodyPr>
            <a:normAutofit/>
          </a:bodyPr>
          <a:lstStyle/>
          <a:p>
            <a:r>
              <a:rPr lang="de-CH" sz="3200" dirty="0">
                <a:latin typeface="Arial" panose="020B0604020202020204" pitchFamily="34" charset="0"/>
                <a:cs typeface="Arial" panose="020B0604020202020204" pitchFamily="34" charset="0"/>
              </a:rPr>
              <a:t>I. Einleitung</a:t>
            </a:r>
          </a:p>
        </p:txBody>
      </p:sp>
      <p:sp>
        <p:nvSpPr>
          <p:cNvPr id="3" name="Inhaltsplatzhalter 2">
            <a:extLst>
              <a:ext uri="{FF2B5EF4-FFF2-40B4-BE49-F238E27FC236}">
                <a16:creationId xmlns:a16="http://schemas.microsoft.com/office/drawing/2014/main" id="{D64B3C22-8B03-BD19-1D0B-3B63B4601208}"/>
              </a:ext>
            </a:extLst>
          </p:cNvPr>
          <p:cNvSpPr>
            <a:spLocks noGrp="1"/>
          </p:cNvSpPr>
          <p:nvPr>
            <p:ph idx="1"/>
          </p:nvPr>
        </p:nvSpPr>
        <p:spPr>
          <a:xfrm>
            <a:off x="838199" y="1182030"/>
            <a:ext cx="10675513" cy="4994933"/>
          </a:xfrm>
        </p:spPr>
        <p:txBody>
          <a:bodyPr>
            <a:noAutofit/>
          </a:bodyPr>
          <a:lstStyle/>
          <a:p>
            <a:pPr marL="0" indent="0">
              <a:lnSpc>
                <a:spcPct val="100000"/>
              </a:lnSpc>
              <a:buNone/>
            </a:pPr>
            <a:r>
              <a:rPr lang="de-CH" sz="2600" dirty="0">
                <a:latin typeface="Arial" panose="020B0604020202020204" pitchFamily="34" charset="0"/>
                <a:cs typeface="Arial" panose="020B0604020202020204" pitchFamily="34" charset="0"/>
              </a:rPr>
              <a:t>Im 18. Jahrhundert wurde die Idee vorherrschend, dass jeder Staat eine «</a:t>
            </a:r>
            <a:r>
              <a:rPr lang="de-CH" sz="2600" b="1" dirty="0">
                <a:latin typeface="Arial" panose="020B0604020202020204" pitchFamily="34" charset="0"/>
                <a:cs typeface="Arial" panose="020B0604020202020204" pitchFamily="34" charset="0"/>
              </a:rPr>
              <a:t>Verfassung</a:t>
            </a:r>
            <a:r>
              <a:rPr lang="de-CH" sz="2600" dirty="0">
                <a:latin typeface="Arial" panose="020B0604020202020204" pitchFamily="34" charset="0"/>
                <a:cs typeface="Arial" panose="020B0604020202020204" pitchFamily="34" charset="0"/>
              </a:rPr>
              <a:t>» benötigt, welche die Grundordnung und Grundwerte der Staatsgemeinschaft, sodann deren wichtigste Organe und die wesentlichen Rechte der Landesbewohner festlegt.</a:t>
            </a:r>
          </a:p>
          <a:p>
            <a:pPr marL="0" indent="0">
              <a:lnSpc>
                <a:spcPct val="100000"/>
              </a:lnSpc>
              <a:buNone/>
            </a:pPr>
            <a:r>
              <a:rPr lang="de-CH" sz="2600" dirty="0">
                <a:latin typeface="Arial" panose="020B0604020202020204" pitchFamily="34" charset="0"/>
                <a:cs typeface="Arial" panose="020B0604020202020204" pitchFamily="34" charset="0"/>
              </a:rPr>
              <a:t>Die Standesversammlung von 1767 beschliesst, die  «</a:t>
            </a:r>
            <a:r>
              <a:rPr lang="de-CH" sz="2600" b="1" i="1" dirty="0">
                <a:latin typeface="Times New Roman" panose="02020603050405020304" pitchFamily="18" charset="0"/>
                <a:cs typeface="Times New Roman" panose="02020603050405020304" pitchFamily="18" charset="0"/>
              </a:rPr>
              <a:t>Fundamentalsatzungen</a:t>
            </a:r>
            <a:r>
              <a:rPr lang="de-CH" sz="2600" i="1" dirty="0">
                <a:latin typeface="Times New Roman" panose="02020603050405020304" pitchFamily="18" charset="0"/>
                <a:cs typeface="Times New Roman" panose="02020603050405020304" pitchFamily="18" charset="0"/>
              </a:rPr>
              <a:t> und </a:t>
            </a:r>
            <a:r>
              <a:rPr lang="de-CH" sz="2600" b="1" i="1" dirty="0">
                <a:latin typeface="Times New Roman" panose="02020603050405020304" pitchFamily="18" charset="0"/>
                <a:cs typeface="Times New Roman" panose="02020603050405020304" pitchFamily="18" charset="0"/>
              </a:rPr>
              <a:t>Verordnungen</a:t>
            </a:r>
            <a:r>
              <a:rPr lang="de-CH" sz="2600" i="1" dirty="0">
                <a:latin typeface="Times New Roman" panose="02020603050405020304" pitchFamily="18" charset="0"/>
                <a:cs typeface="Times New Roman" panose="02020603050405020304" pitchFamily="18" charset="0"/>
              </a:rPr>
              <a:t> unserer </a:t>
            </a:r>
            <a:r>
              <a:rPr lang="de-CH" sz="2600" i="1" dirty="0" err="1">
                <a:latin typeface="Times New Roman" panose="02020603050405020304" pitchFamily="18" charset="0"/>
                <a:cs typeface="Times New Roman" panose="02020603050405020304" pitchFamily="18" charset="0"/>
              </a:rPr>
              <a:t>geliebtesten</a:t>
            </a:r>
            <a:r>
              <a:rPr lang="de-CH" sz="2600" i="1" dirty="0">
                <a:latin typeface="Times New Roman" panose="02020603050405020304" pitchFamily="18" charset="0"/>
                <a:cs typeface="Times New Roman" panose="02020603050405020304" pitchFamily="18" charset="0"/>
              </a:rPr>
              <a:t> </a:t>
            </a:r>
            <a:r>
              <a:rPr lang="de-CH" sz="2600" i="1" dirty="0" err="1">
                <a:latin typeface="Times New Roman" panose="02020603050405020304" pitchFamily="18" charset="0"/>
                <a:cs typeface="Times New Roman" panose="02020603050405020304" pitchFamily="18" charset="0"/>
              </a:rPr>
              <a:t>Voralteren</a:t>
            </a:r>
            <a:r>
              <a:rPr lang="de-CH" sz="2600" i="1" dirty="0">
                <a:latin typeface="Times New Roman" panose="02020603050405020304" pitchFamily="18" charset="0"/>
                <a:cs typeface="Times New Roman" panose="02020603050405020304" pitchFamily="18" charset="0"/>
              </a:rPr>
              <a:t> vor uns zu nehmen, und nach deren Anleitung zu erneuern, … womit Ordnung, Fried und Einigkeit </a:t>
            </a:r>
            <a:r>
              <a:rPr lang="de-CH" sz="2600" i="1" dirty="0" err="1">
                <a:latin typeface="Times New Roman" panose="02020603050405020304" pitchFamily="18" charset="0"/>
                <a:cs typeface="Times New Roman" panose="02020603050405020304" pitchFamily="18" charset="0"/>
              </a:rPr>
              <a:t>hinfuro</a:t>
            </a:r>
            <a:r>
              <a:rPr lang="de-CH" sz="2600" i="1" dirty="0">
                <a:latin typeface="Times New Roman" panose="02020603050405020304" pitchFamily="18" charset="0"/>
                <a:cs typeface="Times New Roman" panose="02020603050405020304" pitchFamily="18" charset="0"/>
              </a:rPr>
              <a:t> unter uns bestand, und die von unseren </a:t>
            </a:r>
            <a:r>
              <a:rPr lang="de-CH" sz="2600" i="1" dirty="0" err="1">
                <a:latin typeface="Times New Roman" panose="02020603050405020304" pitchFamily="18" charset="0"/>
                <a:cs typeface="Times New Roman" panose="02020603050405020304" pitchFamily="18" charset="0"/>
              </a:rPr>
              <a:t>theuren</a:t>
            </a:r>
            <a:r>
              <a:rPr lang="de-CH" sz="2600" i="1" dirty="0">
                <a:latin typeface="Times New Roman" panose="02020603050405020304" pitchFamily="18" charset="0"/>
                <a:cs typeface="Times New Roman" panose="02020603050405020304" pitchFamily="18" charset="0"/>
              </a:rPr>
              <a:t> </a:t>
            </a:r>
            <a:r>
              <a:rPr lang="de-CH" sz="2600" i="1" dirty="0" err="1">
                <a:latin typeface="Times New Roman" panose="02020603050405020304" pitchFamily="18" charset="0"/>
                <a:cs typeface="Times New Roman" panose="02020603050405020304" pitchFamily="18" charset="0"/>
              </a:rPr>
              <a:t>Voralteren</a:t>
            </a:r>
            <a:r>
              <a:rPr lang="de-CH" sz="2600" i="1" dirty="0">
                <a:latin typeface="Times New Roman" panose="02020603050405020304" pitchFamily="18" charset="0"/>
                <a:cs typeface="Times New Roman" panose="02020603050405020304" pitchFamily="18" charset="0"/>
              </a:rPr>
              <a:t> uns erworbene unschätzbare Frey-, Hoch- und Gerechtigkeit … auch für uns und unsern Nachkommenden erhalten werden möchte.»</a:t>
            </a:r>
          </a:p>
          <a:p>
            <a:pPr marL="0" indent="0">
              <a:lnSpc>
                <a:spcPct val="100000"/>
              </a:lnSpc>
              <a:buNone/>
            </a:pPr>
            <a:r>
              <a:rPr lang="de-CH" sz="2600" dirty="0">
                <a:latin typeface="Times New Roman" panose="02020603050405020304" pitchFamily="18" charset="0"/>
                <a:cs typeface="Times New Roman" panose="02020603050405020304" pitchFamily="18" charset="0"/>
              </a:rPr>
              <a:t>Eine Sammlung der </a:t>
            </a:r>
            <a:r>
              <a:rPr lang="de-CH" sz="2600" i="1" dirty="0">
                <a:latin typeface="Times New Roman" panose="02020603050405020304" pitchFamily="18" charset="0"/>
                <a:cs typeface="Times New Roman" panose="02020603050405020304" pitchFamily="18" charset="0"/>
              </a:rPr>
              <a:t>«</a:t>
            </a:r>
            <a:r>
              <a:rPr lang="de-CH" sz="2600" b="1" i="1" dirty="0">
                <a:latin typeface="Times New Roman" panose="02020603050405020304" pitchFamily="18" charset="0"/>
                <a:cs typeface="Times New Roman" panose="02020603050405020304" pitchFamily="18" charset="0"/>
              </a:rPr>
              <a:t>Hauptgrundgesetze</a:t>
            </a:r>
            <a:r>
              <a:rPr lang="de-CH" sz="2600" i="1" dirty="0">
                <a:latin typeface="Times New Roman" panose="02020603050405020304" pitchFamily="18" charset="0"/>
                <a:cs typeface="Times New Roman" panose="02020603050405020304" pitchFamily="18" charset="0"/>
              </a:rPr>
              <a:t> Gemeiner </a:t>
            </a:r>
            <a:r>
              <a:rPr lang="de-CH" sz="2600" i="1" dirty="0" err="1">
                <a:latin typeface="Times New Roman" panose="02020603050405020304" pitchFamily="18" charset="0"/>
                <a:cs typeface="Times New Roman" panose="02020603050405020304" pitchFamily="18" charset="0"/>
              </a:rPr>
              <a:t>dreyer</a:t>
            </a:r>
            <a:r>
              <a:rPr lang="de-CH" sz="2600" i="1" dirty="0">
                <a:latin typeface="Times New Roman" panose="02020603050405020304" pitchFamily="18" charset="0"/>
                <a:cs typeface="Times New Roman" panose="02020603050405020304" pitchFamily="18" charset="0"/>
              </a:rPr>
              <a:t> Bünde» wird  1767 </a:t>
            </a:r>
            <a:r>
              <a:rPr lang="de-CH" sz="2600" dirty="0">
                <a:latin typeface="Times New Roman" panose="02020603050405020304" pitchFamily="18" charset="0"/>
                <a:cs typeface="Times New Roman" panose="02020603050405020304" pitchFamily="18" charset="0"/>
              </a:rPr>
              <a:t>publiziert; 1794 werden diese Gesetze revidiert.</a:t>
            </a:r>
          </a:p>
        </p:txBody>
      </p:sp>
    </p:spTree>
    <p:extLst>
      <p:ext uri="{BB962C8B-B14F-4D97-AF65-F5344CB8AC3E}">
        <p14:creationId xmlns:p14="http://schemas.microsoft.com/office/powerpoint/2010/main" val="26624685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10BE65-F7E9-05EA-AA0D-596B7DD29D57}"/>
              </a:ext>
            </a:extLst>
          </p:cNvPr>
          <p:cNvSpPr>
            <a:spLocks noGrp="1"/>
          </p:cNvSpPr>
          <p:nvPr>
            <p:ph type="title"/>
          </p:nvPr>
        </p:nvSpPr>
        <p:spPr>
          <a:xfrm>
            <a:off x="838200" y="365126"/>
            <a:ext cx="10515600" cy="845110"/>
          </a:xfrm>
        </p:spPr>
        <p:txBody>
          <a:bodyPr>
            <a:normAutofit/>
          </a:bodyPr>
          <a:lstStyle/>
          <a:p>
            <a:r>
              <a:rPr lang="de-CH" sz="3200" dirty="0">
                <a:latin typeface="Arial" panose="020B0604020202020204" pitchFamily="34" charset="0"/>
                <a:cs typeface="Arial" panose="020B0604020202020204" pitchFamily="34" charset="0"/>
              </a:rPr>
              <a:t>V. Kriege in Europa von und gegen Frankreich	</a:t>
            </a:r>
          </a:p>
        </p:txBody>
      </p:sp>
      <p:sp>
        <p:nvSpPr>
          <p:cNvPr id="3" name="Inhaltsplatzhalter 2">
            <a:extLst>
              <a:ext uri="{FF2B5EF4-FFF2-40B4-BE49-F238E27FC236}">
                <a16:creationId xmlns:a16="http://schemas.microsoft.com/office/drawing/2014/main" id="{DCC153C5-44F0-7DA9-A90A-4248F08402A4}"/>
              </a:ext>
            </a:extLst>
          </p:cNvPr>
          <p:cNvSpPr>
            <a:spLocks noGrp="1"/>
          </p:cNvSpPr>
          <p:nvPr>
            <p:ph idx="1"/>
          </p:nvPr>
        </p:nvSpPr>
        <p:spPr>
          <a:xfrm>
            <a:off x="838200" y="1335741"/>
            <a:ext cx="10515600" cy="4841222"/>
          </a:xfrm>
        </p:spPr>
        <p:txBody>
          <a:bodyPr>
            <a:normAutofit/>
          </a:bodyPr>
          <a:lstStyle/>
          <a:p>
            <a:pPr marL="0" indent="0">
              <a:buNone/>
            </a:pPr>
            <a:r>
              <a:rPr lang="de-CH" sz="2600" b="1" dirty="0">
                <a:latin typeface="Arial" panose="020B0604020202020204" pitchFamily="34" charset="0"/>
                <a:cs typeface="Arial" panose="020B0604020202020204" pitchFamily="34" charset="0"/>
              </a:rPr>
              <a:t>Von besonderer Relevanz für Graubünden</a:t>
            </a:r>
            <a:r>
              <a:rPr lang="de-CH" sz="2600" dirty="0">
                <a:latin typeface="Arial" panose="020B0604020202020204" pitchFamily="34" charset="0"/>
                <a:cs typeface="Arial" panose="020B0604020202020204" pitchFamily="34" charset="0"/>
              </a:rPr>
              <a:t>:</a:t>
            </a:r>
          </a:p>
          <a:p>
            <a:r>
              <a:rPr lang="de-CH" sz="2600" dirty="0">
                <a:latin typeface="Arial" panose="020B0604020202020204" pitchFamily="34" charset="0"/>
                <a:cs typeface="Arial" panose="020B0604020202020204" pitchFamily="34" charset="0"/>
              </a:rPr>
              <a:t>1796/97 Angriffskrieg von Napoleon in Norditalien, 10. Okt.1797 Annexion von Bormio, </a:t>
            </a:r>
            <a:r>
              <a:rPr lang="de-CH" sz="2600" dirty="0" err="1">
                <a:latin typeface="Arial" panose="020B0604020202020204" pitchFamily="34" charset="0"/>
                <a:cs typeface="Arial" panose="020B0604020202020204" pitchFamily="34" charset="0"/>
              </a:rPr>
              <a:t>Valtellina</a:t>
            </a:r>
            <a:r>
              <a:rPr lang="de-CH" sz="2600" dirty="0">
                <a:latin typeface="Arial" panose="020B0604020202020204" pitchFamily="34" charset="0"/>
                <a:cs typeface="Arial" panose="020B0604020202020204" pitchFamily="34" charset="0"/>
              </a:rPr>
              <a:t> und Chiavenna.</a:t>
            </a:r>
          </a:p>
          <a:p>
            <a:r>
              <a:rPr lang="de-CH" sz="2600" dirty="0">
                <a:latin typeface="Arial" panose="020B0604020202020204" pitchFamily="34" charset="0"/>
                <a:cs typeface="Arial" panose="020B0604020202020204" pitchFamily="34" charset="0"/>
              </a:rPr>
              <a:t>Februar 1798 Einfall der Franzosen in die Schweiz, Annexion von Genf für Frankreich; im März Niederlage von Bern bei Fraubrunnen und </a:t>
            </a:r>
            <a:r>
              <a:rPr lang="de-CH" sz="2600" dirty="0" err="1">
                <a:latin typeface="Arial" panose="020B0604020202020204" pitchFamily="34" charset="0"/>
                <a:cs typeface="Arial" panose="020B0604020202020204" pitchFamily="34" charset="0"/>
              </a:rPr>
              <a:t>Grauholz</a:t>
            </a:r>
            <a:r>
              <a:rPr lang="de-CH" sz="2600" dirty="0">
                <a:latin typeface="Arial" panose="020B0604020202020204" pitchFamily="34" charset="0"/>
                <a:cs typeface="Arial" panose="020B0604020202020204" pitchFamily="34" charset="0"/>
              </a:rPr>
              <a:t>; im April Schlachten bei Rothenthurm und </a:t>
            </a:r>
            <a:r>
              <a:rPr lang="de-CH" sz="2600" dirty="0" err="1">
                <a:latin typeface="Arial" panose="020B0604020202020204" pitchFamily="34" charset="0"/>
                <a:cs typeface="Arial" panose="020B0604020202020204" pitchFamily="34" charset="0"/>
              </a:rPr>
              <a:t>Schindelgi</a:t>
            </a:r>
            <a:r>
              <a:rPr lang="de-CH" sz="2600" dirty="0">
                <a:latin typeface="Arial" panose="020B0604020202020204" pitchFamily="34" charset="0"/>
                <a:cs typeface="Arial" panose="020B0604020202020204" pitchFamily="34" charset="0"/>
              </a:rPr>
              <a:t>; im Sept. Blutbad in Nidwalden</a:t>
            </a:r>
          </a:p>
          <a:p>
            <a:r>
              <a:rPr lang="de-CH" sz="2600" dirty="0">
                <a:latin typeface="Arial" panose="020B0604020202020204" pitchFamily="34" charset="0"/>
                <a:cs typeface="Arial" panose="020B0604020202020204" pitchFamily="34" charset="0"/>
              </a:rPr>
              <a:t>2. Koalitionskrieg 1798/1799: 7. März 1799 1. Schlacht bei Zürich; 22./23. März Schlacht bei Feldkirch;  26. Sept. 2. Schlacht bei Zürich; Sieg der Russen 30.9./1.10.im </a:t>
            </a:r>
            <a:r>
              <a:rPr lang="de-CH" sz="2600" dirty="0" err="1">
                <a:latin typeface="Arial" panose="020B0604020202020204" pitchFamily="34" charset="0"/>
                <a:cs typeface="Arial" panose="020B0604020202020204" pitchFamily="34" charset="0"/>
              </a:rPr>
              <a:t>Muotatal</a:t>
            </a:r>
            <a:r>
              <a:rPr lang="de-CH" sz="2600" dirty="0">
                <a:latin typeface="Arial" panose="020B0604020202020204" pitchFamily="34" charset="0"/>
                <a:cs typeface="Arial" panose="020B0604020202020204" pitchFamily="34" charset="0"/>
              </a:rPr>
              <a:t>, Kämpfe im Glarnerland; Übergang von Suworow über </a:t>
            </a:r>
            <a:r>
              <a:rPr lang="de-CH" sz="2600" dirty="0" err="1">
                <a:latin typeface="Arial" panose="020B0604020202020204" pitchFamily="34" charset="0"/>
                <a:cs typeface="Arial" panose="020B0604020202020204" pitchFamily="34" charset="0"/>
              </a:rPr>
              <a:t>Pragel</a:t>
            </a:r>
            <a:r>
              <a:rPr lang="de-CH" sz="2600" dirty="0">
                <a:latin typeface="Arial" panose="020B0604020202020204" pitchFamily="34" charset="0"/>
                <a:cs typeface="Arial" panose="020B0604020202020204" pitchFamily="34" charset="0"/>
              </a:rPr>
              <a:t> und </a:t>
            </a:r>
            <a:r>
              <a:rPr lang="de-CH" sz="2600" dirty="0" err="1">
                <a:latin typeface="Arial" panose="020B0604020202020204" pitchFamily="34" charset="0"/>
                <a:cs typeface="Arial" panose="020B0604020202020204" pitchFamily="34" charset="0"/>
              </a:rPr>
              <a:t>Pannixerpass</a:t>
            </a:r>
            <a:r>
              <a:rPr lang="de-CH" sz="2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068877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362E1E-66F1-7189-D7A0-0600077C586D}"/>
              </a:ext>
            </a:extLst>
          </p:cNvPr>
          <p:cNvSpPr>
            <a:spLocks noGrp="1"/>
          </p:cNvSpPr>
          <p:nvPr>
            <p:ph type="title"/>
          </p:nvPr>
        </p:nvSpPr>
        <p:spPr>
          <a:xfrm>
            <a:off x="838200" y="365125"/>
            <a:ext cx="10515600" cy="854075"/>
          </a:xfrm>
        </p:spPr>
        <p:txBody>
          <a:bodyPr>
            <a:normAutofit/>
          </a:bodyPr>
          <a:lstStyle/>
          <a:p>
            <a:r>
              <a:rPr lang="de-CH" sz="3200" dirty="0">
                <a:latin typeface="Arial" panose="020B0604020202020204" pitchFamily="34" charset="0"/>
                <a:cs typeface="Arial" panose="020B0604020202020204" pitchFamily="34" charset="0"/>
              </a:rPr>
              <a:t>V. Kriege in Europa von und gegen Frankreich	</a:t>
            </a:r>
            <a:endParaRPr lang="de-CH" sz="3200" dirty="0"/>
          </a:p>
        </p:txBody>
      </p:sp>
      <p:sp>
        <p:nvSpPr>
          <p:cNvPr id="3" name="Inhaltsplatzhalter 2">
            <a:extLst>
              <a:ext uri="{FF2B5EF4-FFF2-40B4-BE49-F238E27FC236}">
                <a16:creationId xmlns:a16="http://schemas.microsoft.com/office/drawing/2014/main" id="{AD817FA7-A8C0-EF84-C9F9-B1313A1513A6}"/>
              </a:ext>
            </a:extLst>
          </p:cNvPr>
          <p:cNvSpPr>
            <a:spLocks noGrp="1"/>
          </p:cNvSpPr>
          <p:nvPr>
            <p:ph idx="1"/>
          </p:nvPr>
        </p:nvSpPr>
        <p:spPr>
          <a:xfrm>
            <a:off x="838200" y="1326776"/>
            <a:ext cx="10515600" cy="4975412"/>
          </a:xfrm>
        </p:spPr>
        <p:txBody>
          <a:bodyPr>
            <a:noAutofit/>
          </a:bodyPr>
          <a:lstStyle/>
          <a:p>
            <a:pPr>
              <a:lnSpc>
                <a:spcPct val="100000"/>
              </a:lnSpc>
            </a:pPr>
            <a:r>
              <a:rPr lang="de-CH" sz="2400" dirty="0">
                <a:latin typeface="Arial" panose="020B0604020202020204" pitchFamily="34" charset="0"/>
                <a:cs typeface="Arial" panose="020B0604020202020204" pitchFamily="34" charset="0"/>
              </a:rPr>
              <a:t>Anfang Oktober 1798 Einmarsch der Franzosen in Rheintal</a:t>
            </a:r>
          </a:p>
          <a:p>
            <a:pPr>
              <a:lnSpc>
                <a:spcPct val="100000"/>
              </a:lnSpc>
            </a:pPr>
            <a:r>
              <a:rPr lang="de-CH" sz="2400" dirty="0">
                <a:latin typeface="Arial" panose="020B0604020202020204" pitchFamily="34" charset="0"/>
                <a:cs typeface="Arial" panose="020B0604020202020204" pitchFamily="34" charset="0"/>
              </a:rPr>
              <a:t>17. Okt. 1798 Hilfsvertrag mit Österreich und Besetzung durch Österreich</a:t>
            </a:r>
          </a:p>
          <a:p>
            <a:pPr>
              <a:lnSpc>
                <a:spcPct val="100000"/>
              </a:lnSpc>
            </a:pPr>
            <a:r>
              <a:rPr lang="de-CH" sz="2400" dirty="0">
                <a:latin typeface="Arial" panose="020B0604020202020204" pitchFamily="34" charset="0"/>
                <a:cs typeface="Arial" panose="020B0604020202020204" pitchFamily="34" charset="0"/>
              </a:rPr>
              <a:t>März 1799 Kriegseröffnung der Franzosen gegen die Koalitionsstaaten; Mitte März Eroberung von Chur; weitere Angriffe der Franzosen von Süden und Westen, Sieg über die Franzosen u.a. in  Disentis; </a:t>
            </a:r>
          </a:p>
          <a:p>
            <a:pPr>
              <a:lnSpc>
                <a:spcPct val="100000"/>
              </a:lnSpc>
            </a:pPr>
            <a:r>
              <a:rPr lang="de-CH" sz="2400" dirty="0">
                <a:latin typeface="Arial" panose="020B0604020202020204" pitchFamily="34" charset="0"/>
                <a:cs typeface="Arial" panose="020B0604020202020204" pitchFamily="34" charset="0"/>
              </a:rPr>
              <a:t>Ab Ende April/anfangs Mai vielfältiges Kriegsgeschehen in Bünden, u.a. Gemetzel an gefangenen Franzosen; 5. Mai Rache der Franzosen in Disentis mit Einäscherung des Klosters; neuerliche Erfolge von Österreich, bis im Juli 1800 die Franzosen wieder angriffen; 15. Juli 1800: im Frieden von Parsdorf wird Graubünden geteilt; doch nach der Schlacht von Hohenlinden am 3. Dez. 1800 fiel das Land definitiv an Frankreich.</a:t>
            </a:r>
          </a:p>
          <a:p>
            <a:pPr>
              <a:lnSpc>
                <a:spcPct val="100000"/>
              </a:lnSpc>
            </a:pPr>
            <a:r>
              <a:rPr lang="de-CH" sz="2400" dirty="0">
                <a:latin typeface="Arial" panose="020B0604020202020204" pitchFamily="34" charset="0"/>
                <a:cs typeface="Arial" panose="020B0604020202020204" pitchFamily="34" charset="0"/>
              </a:rPr>
              <a:t>Mai 1801 Zwangsweise Vereinigung als 16. Kanton mit Helvetien,     </a:t>
            </a:r>
          </a:p>
        </p:txBody>
      </p:sp>
    </p:spTree>
    <p:extLst>
      <p:ext uri="{BB962C8B-B14F-4D97-AF65-F5344CB8AC3E}">
        <p14:creationId xmlns:p14="http://schemas.microsoft.com/office/powerpoint/2010/main" val="2085143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2922D5-F00B-7D55-CFCE-44B0A6E54256}"/>
              </a:ext>
            </a:extLst>
          </p:cNvPr>
          <p:cNvSpPr>
            <a:spLocks noGrp="1"/>
          </p:cNvSpPr>
          <p:nvPr>
            <p:ph type="title"/>
          </p:nvPr>
        </p:nvSpPr>
        <p:spPr>
          <a:xfrm>
            <a:off x="842682" y="403412"/>
            <a:ext cx="10511118" cy="726142"/>
          </a:xfrm>
        </p:spPr>
        <p:txBody>
          <a:bodyPr>
            <a:normAutofit/>
          </a:bodyPr>
          <a:lstStyle/>
          <a:p>
            <a:r>
              <a:rPr lang="de-CH" sz="3200" dirty="0">
                <a:latin typeface="Arial" panose="020B0604020202020204" pitchFamily="34" charset="0"/>
                <a:cs typeface="Arial" panose="020B0604020202020204" pitchFamily="34" charset="0"/>
              </a:rPr>
              <a:t>VI. Kriegs- und Umbruchjahre in Graubünden 1798-1814</a:t>
            </a:r>
          </a:p>
        </p:txBody>
      </p:sp>
      <p:sp>
        <p:nvSpPr>
          <p:cNvPr id="3" name="Inhaltsplatzhalter 2">
            <a:extLst>
              <a:ext uri="{FF2B5EF4-FFF2-40B4-BE49-F238E27FC236}">
                <a16:creationId xmlns:a16="http://schemas.microsoft.com/office/drawing/2014/main" id="{D20312CF-4729-2435-A8A6-4C66ACCE5DCA}"/>
              </a:ext>
            </a:extLst>
          </p:cNvPr>
          <p:cNvSpPr>
            <a:spLocks noGrp="1"/>
          </p:cNvSpPr>
          <p:nvPr>
            <p:ph idx="1"/>
          </p:nvPr>
        </p:nvSpPr>
        <p:spPr>
          <a:xfrm>
            <a:off x="838200" y="1281953"/>
            <a:ext cx="10515600" cy="4895010"/>
          </a:xfrm>
        </p:spPr>
        <p:txBody>
          <a:bodyPr>
            <a:normAutofit/>
          </a:bodyPr>
          <a:lstStyle/>
          <a:p>
            <a:pPr marL="0" indent="0">
              <a:lnSpc>
                <a:spcPct val="100000"/>
              </a:lnSpc>
              <a:buNone/>
            </a:pPr>
            <a:r>
              <a:rPr lang="de-CH" sz="2600" dirty="0">
                <a:latin typeface="Arial" panose="020B0604020202020204" pitchFamily="34" charset="0"/>
                <a:cs typeface="Arial" panose="020B0604020202020204" pitchFamily="34" charset="0"/>
              </a:rPr>
              <a:t>Die Militärkommission resp. der Kriegsrat und der Zuzug machten 1794 Vorschläge zur Ergänzung der Bündner </a:t>
            </a:r>
            <a:r>
              <a:rPr lang="de-CH" sz="2600" b="1" dirty="0">
                <a:latin typeface="Arial" panose="020B0604020202020204" pitchFamily="34" charset="0"/>
                <a:cs typeface="Arial" panose="020B0604020202020204" pitchFamily="34" charset="0"/>
              </a:rPr>
              <a:t>Kriegsverfassung</a:t>
            </a:r>
            <a:r>
              <a:rPr lang="de-CH" sz="2600" dirty="0">
                <a:latin typeface="Arial" panose="020B0604020202020204" pitchFamily="34" charset="0"/>
                <a:cs typeface="Arial" panose="020B0604020202020204" pitchFamily="34" charset="0"/>
              </a:rPr>
              <a:t>.</a:t>
            </a:r>
          </a:p>
          <a:p>
            <a:pPr marL="0" indent="0">
              <a:lnSpc>
                <a:spcPct val="100000"/>
              </a:lnSpc>
              <a:buNone/>
            </a:pPr>
            <a:r>
              <a:rPr lang="de-CH" sz="2600" dirty="0">
                <a:latin typeface="Arial" panose="020B0604020202020204" pitchFamily="34" charset="0"/>
                <a:cs typeface="Arial" panose="020B0604020202020204" pitchFamily="34" charset="0"/>
              </a:rPr>
              <a:t>Diese wurde im Juli 1796 neu publiziert. </a:t>
            </a:r>
          </a:p>
          <a:p>
            <a:pPr marL="0" indent="0">
              <a:lnSpc>
                <a:spcPct val="100000"/>
              </a:lnSpc>
              <a:buNone/>
            </a:pPr>
            <a:r>
              <a:rPr lang="de-CH" sz="2600" dirty="0">
                <a:latin typeface="Arial" panose="020B0604020202020204" pitchFamily="34" charset="0"/>
                <a:cs typeface="Arial" panose="020B0604020202020204" pitchFamily="34" charset="0"/>
              </a:rPr>
              <a:t>Sie stipulierte die allgemeine Wehrpflicht und Gewehr, Pulver und Blei als Bewaffnung und regelte zudem:</a:t>
            </a:r>
          </a:p>
          <a:p>
            <a:pPr marL="0" indent="0">
              <a:lnSpc>
                <a:spcPct val="100000"/>
              </a:lnSpc>
              <a:buNone/>
            </a:pPr>
            <a:r>
              <a:rPr lang="de-CH" sz="2600" dirty="0">
                <a:latin typeface="Arial" panose="020B0604020202020204" pitchFamily="34" charset="0"/>
                <a:cs typeface="Arial" panose="020B0604020202020204" pitchFamily="34" charset="0"/>
              </a:rPr>
              <a:t>die Formierung des Ausschusses (sc. Auszugs), die Formierung der Jäger oder Scharfschützen, die Kavallerie, die Artillerie, die Bewaffnung und Montierung (die Montur), das Exerzier-Reglement sowie die Durchführung der Musterung.</a:t>
            </a:r>
          </a:p>
        </p:txBody>
      </p:sp>
    </p:spTree>
    <p:extLst>
      <p:ext uri="{BB962C8B-B14F-4D97-AF65-F5344CB8AC3E}">
        <p14:creationId xmlns:p14="http://schemas.microsoft.com/office/powerpoint/2010/main" val="3941429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F900E9-93A9-4615-10B4-618AF49C4617}"/>
              </a:ext>
            </a:extLst>
          </p:cNvPr>
          <p:cNvSpPr>
            <a:spLocks noGrp="1"/>
          </p:cNvSpPr>
          <p:nvPr>
            <p:ph type="title"/>
          </p:nvPr>
        </p:nvSpPr>
        <p:spPr>
          <a:xfrm>
            <a:off x="838200" y="365125"/>
            <a:ext cx="10515600" cy="898899"/>
          </a:xfrm>
        </p:spPr>
        <p:txBody>
          <a:bodyPr>
            <a:normAutofit/>
          </a:bodyPr>
          <a:lstStyle/>
          <a:p>
            <a:r>
              <a:rPr lang="de-CH" sz="3200" dirty="0">
                <a:latin typeface="Arial" panose="020B0604020202020204" pitchFamily="34" charset="0"/>
                <a:cs typeface="Arial" panose="020B0604020202020204" pitchFamily="34" charset="0"/>
              </a:rPr>
              <a:t>VI. Kriegs- und Umbruchjahre in Graubünden 1798-1814</a:t>
            </a:r>
            <a:endParaRPr lang="de-CH" sz="3200" dirty="0"/>
          </a:p>
        </p:txBody>
      </p:sp>
      <p:sp>
        <p:nvSpPr>
          <p:cNvPr id="3" name="Inhaltsplatzhalter 2">
            <a:extLst>
              <a:ext uri="{FF2B5EF4-FFF2-40B4-BE49-F238E27FC236}">
                <a16:creationId xmlns:a16="http://schemas.microsoft.com/office/drawing/2014/main" id="{F0F94859-26BB-2AAF-B4C6-FE6D9A7845F5}"/>
              </a:ext>
            </a:extLst>
          </p:cNvPr>
          <p:cNvSpPr>
            <a:spLocks noGrp="1"/>
          </p:cNvSpPr>
          <p:nvPr>
            <p:ph idx="1"/>
          </p:nvPr>
        </p:nvSpPr>
        <p:spPr>
          <a:xfrm>
            <a:off x="838200" y="1183341"/>
            <a:ext cx="10789024" cy="4993622"/>
          </a:xfrm>
        </p:spPr>
        <p:txBody>
          <a:bodyPr>
            <a:normAutofit fontScale="85000" lnSpcReduction="20000"/>
          </a:bodyPr>
          <a:lstStyle/>
          <a:p>
            <a:pPr>
              <a:lnSpc>
                <a:spcPct val="120000"/>
              </a:lnSpc>
            </a:pPr>
            <a:r>
              <a:rPr lang="de-CH" sz="2600" dirty="0">
                <a:latin typeface="Arial" panose="020B0604020202020204" pitchFamily="34" charset="0"/>
                <a:cs typeface="Arial" panose="020B0604020202020204" pitchFamily="34" charset="0"/>
              </a:rPr>
              <a:t>Der franz. Aussenminister Talleyrand garantiert im Auftrag des Direktoriums am 1. </a:t>
            </a:r>
            <a:r>
              <a:rPr lang="de-CH" sz="2600" dirty="0" err="1">
                <a:latin typeface="Arial" panose="020B0604020202020204" pitchFamily="34" charset="0"/>
                <a:cs typeface="Arial" panose="020B0604020202020204" pitchFamily="34" charset="0"/>
              </a:rPr>
              <a:t>Praireal</a:t>
            </a:r>
            <a:r>
              <a:rPr lang="de-CH" sz="2600" dirty="0">
                <a:latin typeface="Arial" panose="020B0604020202020204" pitchFamily="34" charset="0"/>
                <a:cs typeface="Arial" panose="020B0604020202020204" pitchFamily="34" charset="0"/>
              </a:rPr>
              <a:t> im 6ten Jahr (20. Mai 1798) in einer Note die Unabhängigkeit der drei Bünde bei </a:t>
            </a:r>
            <a:r>
              <a:rPr lang="de-CH" sz="2600" b="1" dirty="0">
                <a:latin typeface="Arial" panose="020B0604020202020204" pitchFamily="34" charset="0"/>
                <a:cs typeface="Arial" panose="020B0604020202020204" pitchFamily="34" charset="0"/>
              </a:rPr>
              <a:t>Einhaltung der Neutralität.</a:t>
            </a:r>
          </a:p>
          <a:p>
            <a:pPr>
              <a:lnSpc>
                <a:spcPct val="120000"/>
              </a:lnSpc>
            </a:pPr>
            <a:r>
              <a:rPr lang="de-CH" sz="2600" dirty="0">
                <a:latin typeface="Arial" panose="020B0604020202020204" pitchFamily="34" charset="0"/>
                <a:cs typeface="Arial" panose="020B0604020202020204" pitchFamily="34" charset="0"/>
              </a:rPr>
              <a:t>Eine Abstimmung über den Anschluss des Freistaats an die Helvetische Republik vom 6. Juli resp. 6. August 1798 ergibt: </a:t>
            </a:r>
          </a:p>
          <a:p>
            <a:pPr marL="0" indent="0">
              <a:lnSpc>
                <a:spcPct val="120000"/>
              </a:lnSpc>
              <a:buNone/>
            </a:pPr>
            <a:r>
              <a:rPr lang="de-CH" sz="2600" dirty="0"/>
              <a:t>	«</a:t>
            </a:r>
            <a:r>
              <a:rPr lang="de-CH" sz="2600" i="1" dirty="0">
                <a:latin typeface="Times New Roman" panose="02020603050405020304" pitchFamily="18" charset="0"/>
                <a:cs typeface="Times New Roman" panose="02020603050405020304" pitchFamily="18" charset="0"/>
              </a:rPr>
              <a:t>Dass ein Standesmehren von 34. Stimmen ist, das die Unterhandlung 	gänzlich 	</a:t>
            </a:r>
            <a:r>
              <a:rPr lang="de-CH" sz="2600" b="1" i="1" dirty="0">
                <a:latin typeface="Times New Roman" panose="02020603050405020304" pitchFamily="18" charset="0"/>
                <a:cs typeface="Times New Roman" panose="02020603050405020304" pitchFamily="18" charset="0"/>
              </a:rPr>
              <a:t>abschlägt</a:t>
            </a:r>
            <a:r>
              <a:rPr lang="de-CH" sz="2600" i="1" dirty="0">
                <a:latin typeface="Times New Roman" panose="02020603050405020304" pitchFamily="18" charset="0"/>
                <a:cs typeface="Times New Roman" panose="02020603050405020304" pitchFamily="18" charset="0"/>
              </a:rPr>
              <a:t>, ohne  jene 16 Verschiebende zu rechnen, …gegen 11, 	die die 	Unterhandlung … haben befürworten lassen.»</a:t>
            </a:r>
          </a:p>
          <a:p>
            <a:pPr>
              <a:lnSpc>
                <a:spcPct val="120000"/>
              </a:lnSpc>
            </a:pPr>
            <a:r>
              <a:rPr lang="de-CH" sz="2600" dirty="0">
                <a:latin typeface="Arial" panose="020B0604020202020204" pitchFamily="34" charset="0"/>
                <a:cs typeface="Arial" panose="020B0604020202020204" pitchFamily="34" charset="0"/>
              </a:rPr>
              <a:t>Am 17. Oktober 1798 nehmen Häupter, Lands- und Bundesoberste und Kriegsräte des Freistaats das Angebot eines </a:t>
            </a:r>
            <a:r>
              <a:rPr lang="de-CH" sz="2600" b="1" dirty="0">
                <a:latin typeface="Arial" panose="020B0604020202020204" pitchFamily="34" charset="0"/>
                <a:cs typeface="Arial" panose="020B0604020202020204" pitchFamily="34" charset="0"/>
              </a:rPr>
              <a:t>Schutz- resp. Allianzvertrags </a:t>
            </a:r>
            <a:r>
              <a:rPr lang="de-CH" sz="2600" dirty="0">
                <a:latin typeface="Arial" panose="020B0604020202020204" pitchFamily="34" charset="0"/>
                <a:cs typeface="Arial" panose="020B0604020202020204" pitchFamily="34" charset="0"/>
              </a:rPr>
              <a:t>des österreichischen Kaisers, vorgelegt von General Bellegarde und General Auffenberg, an. Daraufhin proklamiert der kommandierende General Auffenberg am 18. Oktober 1798 den </a:t>
            </a:r>
            <a:r>
              <a:rPr lang="de-CH" sz="2600" b="1" dirty="0">
                <a:latin typeface="Arial" panose="020B0604020202020204" pitchFamily="34" charset="0"/>
                <a:cs typeface="Arial" panose="020B0604020202020204" pitchFamily="34" charset="0"/>
              </a:rPr>
              <a:t>Einmarsch und die Besetzung Graubündens</a:t>
            </a:r>
            <a:r>
              <a:rPr lang="de-CH" sz="2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705117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817FD7-426A-3FD2-F9C6-394EAC8C16E9}"/>
              </a:ext>
            </a:extLst>
          </p:cNvPr>
          <p:cNvSpPr>
            <a:spLocks noGrp="1"/>
          </p:cNvSpPr>
          <p:nvPr>
            <p:ph type="title"/>
          </p:nvPr>
        </p:nvSpPr>
        <p:spPr>
          <a:xfrm>
            <a:off x="925606" y="490632"/>
            <a:ext cx="10515600" cy="889934"/>
          </a:xfrm>
        </p:spPr>
        <p:txBody>
          <a:bodyPr>
            <a:normAutofit/>
          </a:bodyPr>
          <a:lstStyle/>
          <a:p>
            <a:r>
              <a:rPr lang="de-CH" sz="3200" dirty="0">
                <a:latin typeface="Arial" panose="020B0604020202020204" pitchFamily="34" charset="0"/>
                <a:cs typeface="Arial" panose="020B0604020202020204" pitchFamily="34" charset="0"/>
              </a:rPr>
              <a:t>VI. Kriegs- und Umbruchjahre 1798 - 1814</a:t>
            </a:r>
            <a:endParaRPr lang="de-CH" sz="3200" dirty="0"/>
          </a:p>
        </p:txBody>
      </p:sp>
      <p:sp>
        <p:nvSpPr>
          <p:cNvPr id="3" name="Inhaltsplatzhalter 2">
            <a:extLst>
              <a:ext uri="{FF2B5EF4-FFF2-40B4-BE49-F238E27FC236}">
                <a16:creationId xmlns:a16="http://schemas.microsoft.com/office/drawing/2014/main" id="{8B21EE33-6CAB-7DBC-6701-46231B3A41BD}"/>
              </a:ext>
            </a:extLst>
          </p:cNvPr>
          <p:cNvSpPr>
            <a:spLocks noGrp="1"/>
          </p:cNvSpPr>
          <p:nvPr>
            <p:ph idx="1"/>
          </p:nvPr>
        </p:nvSpPr>
        <p:spPr>
          <a:xfrm>
            <a:off x="838200" y="1255060"/>
            <a:ext cx="10690412" cy="4921903"/>
          </a:xfrm>
        </p:spPr>
        <p:txBody>
          <a:bodyPr>
            <a:normAutofit/>
          </a:bodyPr>
          <a:lstStyle/>
          <a:p>
            <a:pPr marL="0" indent="0" algn="ctr">
              <a:buNone/>
            </a:pPr>
            <a:endParaRPr lang="de-CH" sz="2400" dirty="0">
              <a:latin typeface="Arial" panose="020B0604020202020204" pitchFamily="34" charset="0"/>
              <a:cs typeface="Arial" panose="020B0604020202020204" pitchFamily="34" charset="0"/>
            </a:endParaRPr>
          </a:p>
          <a:p>
            <a:r>
              <a:rPr lang="de-CH" sz="2400" dirty="0">
                <a:latin typeface="Arial" panose="020B0604020202020204" pitchFamily="34" charset="0"/>
                <a:cs typeface="Arial" panose="020B0604020202020204" pitchFamily="34" charset="0"/>
              </a:rPr>
              <a:t>6. März 1799: General </a:t>
            </a:r>
            <a:r>
              <a:rPr lang="de-CH" sz="2400" dirty="0" err="1">
                <a:latin typeface="Arial" panose="020B0604020202020204" pitchFamily="34" charset="0"/>
                <a:cs typeface="Arial" panose="020B0604020202020204" pitchFamily="34" charset="0"/>
              </a:rPr>
              <a:t>Masséna</a:t>
            </a:r>
            <a:r>
              <a:rPr lang="de-CH" sz="2400" dirty="0">
                <a:latin typeface="Arial" panose="020B0604020202020204" pitchFamily="34" charset="0"/>
                <a:cs typeface="Arial" panose="020B0604020202020204" pitchFamily="34" charset="0"/>
              </a:rPr>
              <a:t>, Oberbefehlshaber, ans Helvetische Direktorium: </a:t>
            </a:r>
            <a:r>
              <a:rPr lang="fr-CH" sz="2400" i="1" dirty="0">
                <a:effectLst/>
                <a:latin typeface="Times New Roman" panose="02020603050405020304" pitchFamily="18" charset="0"/>
                <a:ea typeface="Times New Roman" panose="02020603050405020304" pitchFamily="18" charset="0"/>
              </a:rPr>
              <a:t>«Citoyens Directeurs! J’ai l’honneur de vous informer que mon Gouvernement m’ayant donné l’ordre d’expulser les Autrichiens du territoire grison, pour y réintégrer les patriotes réfugiés en Helvétie, et le commandant autrichien n’ayant point fait droit à ma sommation, je l’ai fait attaquer aujourd’hui sur divers points. Je m’empresse de vous faire part des résultats de cette journée venues à ma connaissance.»</a:t>
            </a:r>
          </a:p>
          <a:p>
            <a:pPr>
              <a:lnSpc>
                <a:spcPct val="110000"/>
              </a:lnSpc>
            </a:pPr>
            <a:r>
              <a:rPr lang="fr-CH" sz="2400" dirty="0">
                <a:latin typeface="Arial" panose="020B0604020202020204" pitchFamily="34" charset="0"/>
                <a:cs typeface="Arial" panose="020B0604020202020204" pitchFamily="34" charset="0"/>
              </a:rPr>
              <a:t>12. März1799: Masséna </a:t>
            </a:r>
            <a:r>
              <a:rPr lang="fr-CH" sz="2400" dirty="0" err="1">
                <a:latin typeface="Arial" panose="020B0604020202020204" pitchFamily="34" charset="0"/>
                <a:cs typeface="Arial" panose="020B0604020202020204" pitchFamily="34" charset="0"/>
              </a:rPr>
              <a:t>setzt</a:t>
            </a:r>
            <a:r>
              <a:rPr lang="fr-CH" sz="2400" dirty="0">
                <a:latin typeface="Arial" panose="020B0604020202020204" pitchFamily="34" charset="0"/>
                <a:cs typeface="Arial" panose="020B0604020202020204" pitchFamily="34" charset="0"/>
              </a:rPr>
              <a:t> in Graubünden </a:t>
            </a:r>
            <a:r>
              <a:rPr lang="fr-CH" sz="2400" dirty="0" err="1">
                <a:latin typeface="Arial" panose="020B0604020202020204" pitchFamily="34" charset="0"/>
                <a:cs typeface="Arial" panose="020B0604020202020204" pitchFamily="34" charset="0"/>
              </a:rPr>
              <a:t>eine</a:t>
            </a:r>
            <a:r>
              <a:rPr lang="fr-CH" sz="2400" dirty="0">
                <a:latin typeface="Arial" panose="020B0604020202020204" pitchFamily="34" charset="0"/>
                <a:cs typeface="Arial" panose="020B0604020202020204" pitchFamily="34" charset="0"/>
              </a:rPr>
              <a:t> </a:t>
            </a:r>
            <a:r>
              <a:rPr lang="fr-CH" sz="2400" b="1" dirty="0" err="1">
                <a:latin typeface="Arial" panose="020B0604020202020204" pitchFamily="34" charset="0"/>
                <a:cs typeface="Arial" panose="020B0604020202020204" pitchFamily="34" charset="0"/>
              </a:rPr>
              <a:t>provisorische</a:t>
            </a:r>
            <a:r>
              <a:rPr lang="fr-CH" sz="2400" b="1" dirty="0">
                <a:latin typeface="Arial" panose="020B0604020202020204" pitchFamily="34" charset="0"/>
                <a:cs typeface="Arial" panose="020B0604020202020204" pitchFamily="34" charset="0"/>
              </a:rPr>
              <a:t> </a:t>
            </a:r>
            <a:r>
              <a:rPr lang="fr-CH" sz="2400" b="1" dirty="0" err="1">
                <a:latin typeface="Arial" panose="020B0604020202020204" pitchFamily="34" charset="0"/>
                <a:cs typeface="Arial" panose="020B0604020202020204" pitchFamily="34" charset="0"/>
              </a:rPr>
              <a:t>Regierung</a:t>
            </a:r>
            <a:r>
              <a:rPr lang="fr-CH" sz="2400" b="1" dirty="0">
                <a:latin typeface="Arial" panose="020B0604020202020204" pitchFamily="34" charset="0"/>
                <a:cs typeface="Arial" panose="020B0604020202020204" pitchFamily="34" charset="0"/>
              </a:rPr>
              <a:t> </a:t>
            </a:r>
            <a:r>
              <a:rPr lang="fr-CH" sz="2400" dirty="0" err="1">
                <a:latin typeface="Arial" panose="020B0604020202020204" pitchFamily="34" charset="0"/>
                <a:cs typeface="Arial" panose="020B0604020202020204" pitchFamily="34" charset="0"/>
              </a:rPr>
              <a:t>als</a:t>
            </a:r>
            <a:r>
              <a:rPr lang="fr-CH" sz="2400" dirty="0">
                <a:latin typeface="Arial" panose="020B0604020202020204" pitchFamily="34" charset="0"/>
                <a:cs typeface="Arial" panose="020B0604020202020204" pitchFamily="34" charset="0"/>
              </a:rPr>
              <a:t> «</a:t>
            </a:r>
            <a:r>
              <a:rPr lang="fr-CH" sz="2400" i="1" dirty="0" err="1">
                <a:latin typeface="Times New Roman" panose="02020603050405020304" pitchFamily="18" charset="0"/>
                <a:cs typeface="Times New Roman" panose="02020603050405020304" pitchFamily="18" charset="0"/>
              </a:rPr>
              <a:t>Zentralautorität</a:t>
            </a:r>
            <a:r>
              <a:rPr lang="fr-CH" sz="2400" dirty="0">
                <a:latin typeface="Arial" panose="020B0604020202020204" pitchFamily="34" charset="0"/>
                <a:cs typeface="Arial" panose="020B0604020202020204" pitchFamily="34" charset="0"/>
              </a:rPr>
              <a:t>» </a:t>
            </a:r>
            <a:r>
              <a:rPr lang="fr-CH" sz="2400" dirty="0" err="1">
                <a:latin typeface="Arial" panose="020B0604020202020204" pitchFamily="34" charset="0"/>
                <a:cs typeface="Arial" panose="020B0604020202020204" pitchFamily="34" charset="0"/>
              </a:rPr>
              <a:t>ein</a:t>
            </a:r>
            <a:r>
              <a:rPr lang="fr-CH" sz="2400" dirty="0">
                <a:latin typeface="Arial" panose="020B0604020202020204" pitchFamily="34" charset="0"/>
                <a:cs typeface="Arial" panose="020B0604020202020204" pitchFamily="34" charset="0"/>
              </a:rPr>
              <a:t> (</a:t>
            </a:r>
            <a:r>
              <a:rPr lang="fr-CH" sz="2400" dirty="0" err="1">
                <a:latin typeface="Arial" panose="020B0604020202020204" pitchFamily="34" charset="0"/>
                <a:cs typeface="Arial" panose="020B0604020202020204" pitchFamily="34" charset="0"/>
              </a:rPr>
              <a:t>worunter</a:t>
            </a:r>
            <a:r>
              <a:rPr lang="fr-CH" sz="2400" dirty="0">
                <a:latin typeface="Arial" panose="020B0604020202020204" pitchFamily="34" charset="0"/>
                <a:cs typeface="Arial" panose="020B0604020202020204" pitchFamily="34" charset="0"/>
              </a:rPr>
              <a:t> </a:t>
            </a:r>
            <a:r>
              <a:rPr lang="fr-CH" sz="2400" i="1" dirty="0" err="1">
                <a:latin typeface="Times New Roman" panose="02020603050405020304" pitchFamily="18" charset="0"/>
                <a:cs typeface="Times New Roman" panose="02020603050405020304" pitchFamily="18" charset="0"/>
              </a:rPr>
              <a:t>Joh</a:t>
            </a:r>
            <a:r>
              <a:rPr lang="fr-CH" sz="2400" i="1" dirty="0">
                <a:latin typeface="Times New Roman" panose="02020603050405020304" pitchFamily="18" charset="0"/>
                <a:cs typeface="Times New Roman" panose="02020603050405020304" pitchFamily="18" charset="0"/>
              </a:rPr>
              <a:t>. Hitz Sohn </a:t>
            </a:r>
            <a:r>
              <a:rPr lang="fr-CH" sz="2400" i="1" dirty="0" err="1">
                <a:latin typeface="Times New Roman" panose="02020603050405020304" pitchFamily="18" charset="0"/>
                <a:cs typeface="Times New Roman" panose="02020603050405020304" pitchFamily="18" charset="0"/>
              </a:rPr>
              <a:t>aus</a:t>
            </a:r>
            <a:r>
              <a:rPr lang="fr-CH" sz="2400" i="1" dirty="0">
                <a:latin typeface="Times New Roman" panose="02020603050405020304" pitchFamily="18" charset="0"/>
                <a:cs typeface="Times New Roman" panose="02020603050405020304" pitchFamily="18" charset="0"/>
              </a:rPr>
              <a:t> </a:t>
            </a:r>
            <a:r>
              <a:rPr lang="fr-CH" sz="2400" i="1" dirty="0" err="1">
                <a:latin typeface="Times New Roman" panose="02020603050405020304" pitchFamily="18" charset="0"/>
                <a:cs typeface="Times New Roman" panose="02020603050405020304" pitchFamily="18" charset="0"/>
              </a:rPr>
              <a:t>Klosters</a:t>
            </a:r>
            <a:r>
              <a:rPr lang="fr-CH" sz="2400" dirty="0">
                <a:latin typeface="Arial" panose="020B0604020202020204" pitchFamily="34" charset="0"/>
                <a:cs typeface="Arial" panose="020B0604020202020204" pitchFamily="34" charset="0"/>
              </a:rPr>
              <a:t>), </a:t>
            </a:r>
            <a:r>
              <a:rPr lang="fr-CH" sz="2400" dirty="0" err="1">
                <a:latin typeface="Arial" panose="020B0604020202020204" pitchFamily="34" charset="0"/>
                <a:cs typeface="Arial" panose="020B0604020202020204" pitchFamily="34" charset="0"/>
              </a:rPr>
              <a:t>diese</a:t>
            </a:r>
            <a:r>
              <a:rPr lang="fr-CH" sz="2400" dirty="0">
                <a:latin typeface="Arial" panose="020B0604020202020204" pitchFamily="34" charset="0"/>
                <a:cs typeface="Arial" panose="020B0604020202020204" pitchFamily="34" charset="0"/>
              </a:rPr>
              <a:t> </a:t>
            </a:r>
            <a:r>
              <a:rPr lang="fr-CH" sz="2400" dirty="0" err="1">
                <a:latin typeface="Arial" panose="020B0604020202020204" pitchFamily="34" charset="0"/>
                <a:cs typeface="Arial" panose="020B0604020202020204" pitchFamily="34" charset="0"/>
              </a:rPr>
              <a:t>gibt</a:t>
            </a:r>
            <a:r>
              <a:rPr lang="fr-CH" sz="2400" dirty="0">
                <a:latin typeface="Arial" panose="020B0604020202020204" pitchFamily="34" charset="0"/>
                <a:cs typeface="Arial" panose="020B0604020202020204" pitchFamily="34" charset="0"/>
              </a:rPr>
              <a:t> </a:t>
            </a:r>
            <a:r>
              <a:rPr lang="fr-CH" sz="2400" dirty="0" err="1">
                <a:latin typeface="Arial" panose="020B0604020202020204" pitchFamily="34" charset="0"/>
                <a:cs typeface="Arial" panose="020B0604020202020204" pitchFamily="34" charset="0"/>
              </a:rPr>
              <a:t>am</a:t>
            </a:r>
            <a:r>
              <a:rPr lang="fr-CH" sz="2400" dirty="0">
                <a:latin typeface="Arial" panose="020B0604020202020204" pitchFamily="34" charset="0"/>
                <a:cs typeface="Arial" panose="020B0604020202020204" pitchFamily="34" charset="0"/>
              </a:rPr>
              <a:t> 14. März </a:t>
            </a:r>
            <a:r>
              <a:rPr lang="fr-CH" sz="2400" dirty="0" err="1">
                <a:latin typeface="Arial" panose="020B0604020202020204" pitchFamily="34" charset="0"/>
                <a:cs typeface="Arial" panose="020B0604020202020204" pitchFamily="34" charset="0"/>
              </a:rPr>
              <a:t>bekannt</a:t>
            </a:r>
            <a:r>
              <a:rPr lang="fr-CH" sz="2400" dirty="0">
                <a:latin typeface="Arial" panose="020B0604020202020204" pitchFamily="34" charset="0"/>
                <a:cs typeface="Arial" panose="020B0604020202020204" pitchFamily="34" charset="0"/>
              </a:rPr>
              <a:t>, </a:t>
            </a:r>
            <a:r>
              <a:rPr lang="fr-CH" sz="2400" dirty="0" err="1">
                <a:latin typeface="Arial" panose="020B0604020202020204" pitchFamily="34" charset="0"/>
                <a:cs typeface="Arial" panose="020B0604020202020204" pitchFamily="34" charset="0"/>
              </a:rPr>
              <a:t>dass</a:t>
            </a:r>
            <a:r>
              <a:rPr lang="fr-CH" sz="2400" dirty="0">
                <a:latin typeface="Arial" panose="020B0604020202020204" pitchFamily="34" charset="0"/>
                <a:cs typeface="Arial" panose="020B0604020202020204" pitchFamily="34" charset="0"/>
              </a:rPr>
              <a:t> </a:t>
            </a:r>
            <a:r>
              <a:rPr lang="fr-CH" sz="2400" dirty="0" err="1">
                <a:latin typeface="Arial" panose="020B0604020202020204" pitchFamily="34" charset="0"/>
                <a:cs typeface="Arial" panose="020B0604020202020204" pitchFamily="34" charset="0"/>
              </a:rPr>
              <a:t>sie</a:t>
            </a:r>
            <a:r>
              <a:rPr lang="fr-CH" sz="2400" dirty="0">
                <a:latin typeface="Arial" panose="020B0604020202020204" pitchFamily="34" charset="0"/>
                <a:cs typeface="Arial" panose="020B0604020202020204" pitchFamily="34" charset="0"/>
              </a:rPr>
              <a:t> die </a:t>
            </a:r>
            <a:r>
              <a:rPr lang="fr-CH" sz="2400" dirty="0" err="1">
                <a:latin typeface="Arial" panose="020B0604020202020204" pitchFamily="34" charset="0"/>
                <a:cs typeface="Arial" panose="020B0604020202020204" pitchFamily="34" charset="0"/>
              </a:rPr>
              <a:t>Regierungstätigkeit</a:t>
            </a:r>
            <a:r>
              <a:rPr lang="fr-CH" sz="2400" dirty="0">
                <a:latin typeface="Arial" panose="020B0604020202020204" pitchFamily="34" charset="0"/>
                <a:cs typeface="Arial" panose="020B0604020202020204" pitchFamily="34" charset="0"/>
              </a:rPr>
              <a:t> </a:t>
            </a:r>
            <a:r>
              <a:rPr lang="fr-CH" sz="2400" dirty="0" err="1">
                <a:latin typeface="Arial" panose="020B0604020202020204" pitchFamily="34" charset="0"/>
                <a:cs typeface="Arial" panose="020B0604020202020204" pitchFamily="34" charset="0"/>
              </a:rPr>
              <a:t>aufnimmt</a:t>
            </a:r>
            <a:r>
              <a:rPr lang="fr-CH"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213324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68ED6E-7EBF-99D2-2771-F0810B8B06F8}"/>
              </a:ext>
            </a:extLst>
          </p:cNvPr>
          <p:cNvSpPr>
            <a:spLocks noGrp="1"/>
          </p:cNvSpPr>
          <p:nvPr>
            <p:ph type="title"/>
          </p:nvPr>
        </p:nvSpPr>
        <p:spPr>
          <a:xfrm>
            <a:off x="838200" y="365126"/>
            <a:ext cx="10515600" cy="818216"/>
          </a:xfrm>
        </p:spPr>
        <p:txBody>
          <a:bodyPr>
            <a:normAutofit/>
          </a:bodyPr>
          <a:lstStyle/>
          <a:p>
            <a:r>
              <a:rPr lang="de-CH" sz="3200" dirty="0">
                <a:latin typeface="Arial" panose="020B0604020202020204" pitchFamily="34" charset="0"/>
                <a:cs typeface="Arial" panose="020B0604020202020204" pitchFamily="34" charset="0"/>
              </a:rPr>
              <a:t>VI. Kriegs- und Umbruchjahre 1798 - 1814</a:t>
            </a:r>
            <a:endParaRPr lang="de-CH" sz="3200" dirty="0"/>
          </a:p>
        </p:txBody>
      </p:sp>
      <p:sp>
        <p:nvSpPr>
          <p:cNvPr id="3" name="Inhaltsplatzhalter 2">
            <a:extLst>
              <a:ext uri="{FF2B5EF4-FFF2-40B4-BE49-F238E27FC236}">
                <a16:creationId xmlns:a16="http://schemas.microsoft.com/office/drawing/2014/main" id="{EC204E11-F613-6135-DBE5-9E96FCA92C50}"/>
              </a:ext>
            </a:extLst>
          </p:cNvPr>
          <p:cNvSpPr>
            <a:spLocks noGrp="1"/>
          </p:cNvSpPr>
          <p:nvPr>
            <p:ph idx="1"/>
          </p:nvPr>
        </p:nvSpPr>
        <p:spPr>
          <a:xfrm>
            <a:off x="838200" y="1183342"/>
            <a:ext cx="10515600" cy="5154705"/>
          </a:xfrm>
        </p:spPr>
        <p:txBody>
          <a:bodyPr>
            <a:normAutofit fontScale="92500" lnSpcReduction="20000"/>
          </a:bodyPr>
          <a:lstStyle/>
          <a:p>
            <a:pPr marL="0" indent="0">
              <a:lnSpc>
                <a:spcPct val="110000"/>
              </a:lnSpc>
              <a:buNone/>
            </a:pPr>
            <a:r>
              <a:rPr lang="fr-CH" sz="2600" dirty="0">
                <a:latin typeface="Arial" panose="020B0604020202020204" pitchFamily="34" charset="0"/>
                <a:cs typeface="Arial" panose="020B0604020202020204" pitchFamily="34" charset="0"/>
              </a:rPr>
              <a:t>In Graubünden </a:t>
            </a:r>
            <a:r>
              <a:rPr lang="fr-CH" sz="2600" dirty="0" err="1">
                <a:latin typeface="Arial" panose="020B0604020202020204" pitchFamily="34" charset="0"/>
                <a:cs typeface="Arial" panose="020B0604020202020204" pitchFamily="34" charset="0"/>
              </a:rPr>
              <a:t>gibt</a:t>
            </a:r>
            <a:r>
              <a:rPr lang="fr-CH" sz="2600" dirty="0">
                <a:latin typeface="Arial" panose="020B0604020202020204" pitchFamily="34" charset="0"/>
                <a:cs typeface="Arial" panose="020B0604020202020204" pitchFamily="34" charset="0"/>
              </a:rPr>
              <a:t> es </a:t>
            </a:r>
            <a:r>
              <a:rPr lang="fr-CH" sz="2600" dirty="0" err="1">
                <a:latin typeface="Arial" panose="020B0604020202020204" pitchFamily="34" charset="0"/>
                <a:cs typeface="Arial" panose="020B0604020202020204" pitchFamily="34" charset="0"/>
              </a:rPr>
              <a:t>im</a:t>
            </a:r>
            <a:r>
              <a:rPr lang="fr-CH" sz="2600" dirty="0">
                <a:latin typeface="Arial" panose="020B0604020202020204" pitchFamily="34" charset="0"/>
                <a:cs typeface="Arial" panose="020B0604020202020204" pitchFamily="34" charset="0"/>
              </a:rPr>
              <a:t> April 1799 </a:t>
            </a:r>
            <a:r>
              <a:rPr lang="fr-CH" sz="2600" dirty="0" err="1">
                <a:latin typeface="Arial" panose="020B0604020202020204" pitchFamily="34" charset="0"/>
                <a:cs typeface="Arial" panose="020B0604020202020204" pitchFamily="34" charset="0"/>
              </a:rPr>
              <a:t>einzelne</a:t>
            </a:r>
            <a:r>
              <a:rPr lang="fr-CH" sz="2600" dirty="0">
                <a:latin typeface="Arial" panose="020B0604020202020204" pitchFamily="34" charset="0"/>
                <a:cs typeface="Arial" panose="020B0604020202020204" pitchFamily="34" charset="0"/>
              </a:rPr>
              <a:t> </a:t>
            </a:r>
            <a:r>
              <a:rPr lang="fr-CH" sz="2600" dirty="0" err="1">
                <a:latin typeface="Arial" panose="020B0604020202020204" pitchFamily="34" charset="0"/>
                <a:cs typeface="Arial" panose="020B0604020202020204" pitchFamily="34" charset="0"/>
              </a:rPr>
              <a:t>Stimmen</a:t>
            </a:r>
            <a:r>
              <a:rPr lang="fr-CH" sz="2600" dirty="0">
                <a:latin typeface="Arial" panose="020B0604020202020204" pitchFamily="34" charset="0"/>
                <a:cs typeface="Arial" panose="020B0604020202020204" pitchFamily="34" charset="0"/>
              </a:rPr>
              <a:t> </a:t>
            </a:r>
            <a:r>
              <a:rPr lang="fr-CH" sz="2600" dirty="0" err="1">
                <a:latin typeface="Arial" panose="020B0604020202020204" pitchFamily="34" charset="0"/>
                <a:cs typeface="Arial" panose="020B0604020202020204" pitchFamily="34" charset="0"/>
              </a:rPr>
              <a:t>für</a:t>
            </a:r>
            <a:r>
              <a:rPr lang="fr-CH" sz="2600" dirty="0">
                <a:latin typeface="Arial" panose="020B0604020202020204" pitchFamily="34" charset="0"/>
                <a:cs typeface="Arial" panose="020B0604020202020204" pitchFamily="34" charset="0"/>
              </a:rPr>
              <a:t> </a:t>
            </a:r>
            <a:r>
              <a:rPr lang="fr-CH" sz="2600" dirty="0" err="1">
                <a:latin typeface="Arial" panose="020B0604020202020204" pitchFamily="34" charset="0"/>
                <a:cs typeface="Arial" panose="020B0604020202020204" pitchFamily="34" charset="0"/>
              </a:rPr>
              <a:t>einen</a:t>
            </a:r>
            <a:r>
              <a:rPr lang="fr-CH" sz="2600" dirty="0">
                <a:latin typeface="Arial" panose="020B0604020202020204" pitchFamily="34" charset="0"/>
                <a:cs typeface="Arial" panose="020B0604020202020204" pitchFamily="34" charset="0"/>
              </a:rPr>
              <a:t> Anschluss an die </a:t>
            </a:r>
            <a:r>
              <a:rPr lang="fr-CH" sz="2600" dirty="0" err="1">
                <a:latin typeface="Arial" panose="020B0604020202020204" pitchFamily="34" charset="0"/>
                <a:cs typeface="Arial" panose="020B0604020202020204" pitchFamily="34" charset="0"/>
              </a:rPr>
              <a:t>Helvetische</a:t>
            </a:r>
            <a:r>
              <a:rPr lang="fr-CH" sz="2600" dirty="0">
                <a:latin typeface="Arial" panose="020B0604020202020204" pitchFamily="34" charset="0"/>
                <a:cs typeface="Arial" panose="020B0604020202020204" pitchFamily="34" charset="0"/>
              </a:rPr>
              <a:t> </a:t>
            </a:r>
            <a:r>
              <a:rPr lang="fr-CH" sz="2600" dirty="0" err="1">
                <a:latin typeface="Arial" panose="020B0604020202020204" pitchFamily="34" charset="0"/>
                <a:cs typeface="Arial" panose="020B0604020202020204" pitchFamily="34" charset="0"/>
              </a:rPr>
              <a:t>Republik</a:t>
            </a:r>
            <a:r>
              <a:rPr lang="fr-CH" sz="2600" dirty="0">
                <a:latin typeface="Arial" panose="020B0604020202020204" pitchFamily="34" charset="0"/>
                <a:cs typeface="Arial" panose="020B0604020202020204" pitchFamily="34" charset="0"/>
              </a:rPr>
              <a:t>. </a:t>
            </a:r>
            <a:r>
              <a:rPr lang="fr-CH" sz="2600" dirty="0" err="1">
                <a:latin typeface="Arial" panose="020B0604020202020204" pitchFamily="34" charset="0"/>
                <a:cs typeface="Arial" panose="020B0604020202020204" pitchFamily="34" charset="0"/>
              </a:rPr>
              <a:t>Diese</a:t>
            </a:r>
            <a:r>
              <a:rPr lang="fr-CH" sz="2600" dirty="0">
                <a:latin typeface="Arial" panose="020B0604020202020204" pitchFamily="34" charset="0"/>
                <a:cs typeface="Arial" panose="020B0604020202020204" pitchFamily="34" charset="0"/>
              </a:rPr>
              <a:t> aber </a:t>
            </a:r>
            <a:r>
              <a:rPr lang="fr-CH" sz="2600" dirty="0" err="1">
                <a:latin typeface="Arial" panose="020B0604020202020204" pitchFamily="34" charset="0"/>
                <a:cs typeface="Arial" panose="020B0604020202020204" pitchFamily="34" charset="0"/>
              </a:rPr>
              <a:t>verfügt</a:t>
            </a:r>
            <a:r>
              <a:rPr lang="fr-CH" sz="2600" dirty="0">
                <a:latin typeface="Arial" panose="020B0604020202020204" pitchFamily="34" charset="0"/>
                <a:cs typeface="Arial" panose="020B0604020202020204" pitchFamily="34" charset="0"/>
              </a:rPr>
              <a:t> </a:t>
            </a:r>
            <a:r>
              <a:rPr lang="fr-CH" sz="2600" dirty="0" err="1">
                <a:latin typeface="Arial" panose="020B0604020202020204" pitchFamily="34" charset="0"/>
                <a:cs typeface="Arial" panose="020B0604020202020204" pitchFamily="34" charset="0"/>
              </a:rPr>
              <a:t>einfach</a:t>
            </a:r>
            <a:r>
              <a:rPr lang="fr-CH" sz="2600" dirty="0">
                <a:latin typeface="Arial" panose="020B0604020202020204" pitchFamily="34" charset="0"/>
                <a:cs typeface="Arial" panose="020B0604020202020204" pitchFamily="34" charset="0"/>
              </a:rPr>
              <a:t>, mit </a:t>
            </a:r>
            <a:r>
              <a:rPr lang="fr-CH" sz="2600" dirty="0" err="1">
                <a:latin typeface="Arial" panose="020B0604020202020204" pitchFamily="34" charset="0"/>
                <a:cs typeface="Arial" panose="020B0604020202020204" pitchFamily="34" charset="0"/>
              </a:rPr>
              <a:t>Beschlüssen</a:t>
            </a:r>
            <a:r>
              <a:rPr lang="fr-CH" sz="2600" dirty="0">
                <a:latin typeface="Arial" panose="020B0604020202020204" pitchFamily="34" charset="0"/>
                <a:cs typeface="Arial" panose="020B0604020202020204" pitchFamily="34" charset="0"/>
              </a:rPr>
              <a:t> des </a:t>
            </a:r>
            <a:r>
              <a:rPr lang="fr-CH" sz="2600" dirty="0" err="1">
                <a:latin typeface="Arial" panose="020B0604020202020204" pitchFamily="34" charset="0"/>
                <a:cs typeface="Arial" panose="020B0604020202020204" pitchFamily="34" charset="0"/>
              </a:rPr>
              <a:t>Grossen</a:t>
            </a:r>
            <a:r>
              <a:rPr lang="fr-CH" sz="2600" dirty="0">
                <a:latin typeface="Arial" panose="020B0604020202020204" pitchFamily="34" charset="0"/>
                <a:cs typeface="Arial" panose="020B0604020202020204" pitchFamily="34" charset="0"/>
              </a:rPr>
              <a:t> </a:t>
            </a:r>
            <a:r>
              <a:rPr lang="fr-CH" sz="2600" dirty="0" err="1">
                <a:latin typeface="Arial" panose="020B0604020202020204" pitchFamily="34" charset="0"/>
                <a:cs typeface="Arial" panose="020B0604020202020204" pitchFamily="34" charset="0"/>
              </a:rPr>
              <a:t>Raths</a:t>
            </a:r>
            <a:r>
              <a:rPr lang="fr-CH" sz="2600" dirty="0">
                <a:latin typeface="Arial" panose="020B0604020202020204" pitchFamily="34" charset="0"/>
                <a:cs typeface="Arial" panose="020B0604020202020204" pitchFamily="34" charset="0"/>
              </a:rPr>
              <a:t> und des </a:t>
            </a:r>
            <a:r>
              <a:rPr lang="fr-CH" sz="2600" dirty="0" err="1">
                <a:latin typeface="Arial" panose="020B0604020202020204" pitchFamily="34" charset="0"/>
                <a:cs typeface="Arial" panose="020B0604020202020204" pitchFamily="34" charset="0"/>
              </a:rPr>
              <a:t>Direktoriums</a:t>
            </a:r>
            <a:r>
              <a:rPr lang="fr-CH" sz="2600" dirty="0">
                <a:latin typeface="Arial" panose="020B0604020202020204" pitchFamily="34" charset="0"/>
                <a:cs typeface="Arial" panose="020B0604020202020204" pitchFamily="34" charset="0"/>
              </a:rPr>
              <a:t> </a:t>
            </a:r>
            <a:r>
              <a:rPr lang="fr-CH" sz="2600" dirty="0" err="1">
                <a:latin typeface="Arial" panose="020B0604020202020204" pitchFamily="34" charset="0"/>
                <a:cs typeface="Arial" panose="020B0604020202020204" pitchFamily="34" charset="0"/>
              </a:rPr>
              <a:t>vom</a:t>
            </a:r>
            <a:r>
              <a:rPr lang="fr-CH" sz="2600" dirty="0">
                <a:latin typeface="Arial" panose="020B0604020202020204" pitchFamily="34" charset="0"/>
                <a:cs typeface="Arial" panose="020B0604020202020204" pitchFamily="34" charset="0"/>
              </a:rPr>
              <a:t> 9./10./11. April 1799, </a:t>
            </a:r>
            <a:r>
              <a:rPr lang="fr-CH" sz="2600" b="1" dirty="0" err="1">
                <a:latin typeface="Arial" panose="020B0604020202020204" pitchFamily="34" charset="0"/>
                <a:cs typeface="Arial" panose="020B0604020202020204" pitchFamily="34" charset="0"/>
              </a:rPr>
              <a:t>durch</a:t>
            </a:r>
            <a:r>
              <a:rPr lang="fr-CH" sz="2600" b="1" dirty="0">
                <a:latin typeface="Arial" panose="020B0604020202020204" pitchFamily="34" charset="0"/>
                <a:cs typeface="Arial" panose="020B0604020202020204" pitchFamily="34" charset="0"/>
              </a:rPr>
              <a:t> </a:t>
            </a:r>
            <a:r>
              <a:rPr lang="fr-CH" sz="2600" b="1" dirty="0" err="1">
                <a:latin typeface="Arial" panose="020B0604020202020204" pitchFamily="34" charset="0"/>
                <a:cs typeface="Arial" panose="020B0604020202020204" pitchFamily="34" charset="0"/>
              </a:rPr>
              <a:t>ein</a:t>
            </a:r>
            <a:r>
              <a:rPr lang="fr-CH" sz="2600" b="1" dirty="0">
                <a:latin typeface="Arial" panose="020B0604020202020204" pitchFamily="34" charset="0"/>
                <a:cs typeface="Arial" panose="020B0604020202020204" pitchFamily="34" charset="0"/>
              </a:rPr>
              <a:t> </a:t>
            </a:r>
            <a:r>
              <a:rPr lang="fr-CH" sz="2600" b="1" dirty="0" err="1">
                <a:latin typeface="Arial" panose="020B0604020202020204" pitchFamily="34" charset="0"/>
                <a:cs typeface="Arial" panose="020B0604020202020204" pitchFamily="34" charset="0"/>
              </a:rPr>
              <a:t>Gesetz</a:t>
            </a:r>
            <a:r>
              <a:rPr lang="fr-CH" sz="2600" b="1" dirty="0">
                <a:latin typeface="Arial" panose="020B0604020202020204" pitchFamily="34" charset="0"/>
                <a:cs typeface="Arial" panose="020B0604020202020204" pitchFamily="34" charset="0"/>
              </a:rPr>
              <a:t> </a:t>
            </a:r>
            <a:r>
              <a:rPr lang="fr-CH" sz="2600" dirty="0">
                <a:latin typeface="Arial" panose="020B0604020202020204" pitchFamily="34" charset="0"/>
                <a:cs typeface="Arial" panose="020B0604020202020204" pitchFamily="34" charset="0"/>
              </a:rPr>
              <a:t>die </a:t>
            </a:r>
            <a:r>
              <a:rPr lang="fr-CH" sz="2600" dirty="0" err="1">
                <a:latin typeface="Arial" panose="020B0604020202020204" pitchFamily="34" charset="0"/>
                <a:cs typeface="Arial" panose="020B0604020202020204" pitchFamily="34" charset="0"/>
              </a:rPr>
              <a:t>Vereinigung</a:t>
            </a:r>
            <a:r>
              <a:rPr lang="fr-CH" sz="2600" dirty="0">
                <a:latin typeface="Arial" panose="020B0604020202020204" pitchFamily="34" charset="0"/>
                <a:cs typeface="Arial" panose="020B0604020202020204" pitchFamily="34" charset="0"/>
              </a:rPr>
              <a:t> . </a:t>
            </a:r>
          </a:p>
          <a:p>
            <a:pPr marL="0" indent="0">
              <a:lnSpc>
                <a:spcPct val="110000"/>
              </a:lnSpc>
              <a:buNone/>
            </a:pPr>
            <a:r>
              <a:rPr lang="fr-CH" sz="2600" dirty="0">
                <a:latin typeface="Arial" panose="020B0604020202020204" pitchFamily="34" charset="0"/>
                <a:cs typeface="Arial" panose="020B0604020202020204" pitchFamily="34" charset="0"/>
              </a:rPr>
              <a:t>Am 21.April 1799 </a:t>
            </a:r>
            <a:r>
              <a:rPr lang="fr-CH" sz="2600" dirty="0" err="1">
                <a:latin typeface="Arial" panose="020B0604020202020204" pitchFamily="34" charset="0"/>
                <a:cs typeface="Arial" panose="020B0604020202020204" pitchFamily="34" charset="0"/>
              </a:rPr>
              <a:t>unterzeichnen</a:t>
            </a:r>
            <a:r>
              <a:rPr lang="fr-CH" sz="2600" dirty="0">
                <a:latin typeface="Arial" panose="020B0604020202020204" pitchFamily="34" charset="0"/>
                <a:cs typeface="Arial" panose="020B0604020202020204" pitchFamily="34" charset="0"/>
              </a:rPr>
              <a:t> </a:t>
            </a:r>
            <a:r>
              <a:rPr lang="fr-CH" sz="2600" dirty="0" err="1">
                <a:latin typeface="Arial" panose="020B0604020202020204" pitchFamily="34" charset="0"/>
                <a:cs typeface="Arial" panose="020B0604020202020204" pitchFamily="34" charset="0"/>
              </a:rPr>
              <a:t>Präsident</a:t>
            </a:r>
            <a:r>
              <a:rPr lang="fr-CH" sz="2600" dirty="0">
                <a:latin typeface="Arial" panose="020B0604020202020204" pitchFamily="34" charset="0"/>
                <a:cs typeface="Arial" panose="020B0604020202020204" pitchFamily="34" charset="0"/>
              </a:rPr>
              <a:t> Sprecher und </a:t>
            </a:r>
            <a:r>
              <a:rPr lang="fr-CH" sz="2600" dirty="0" err="1">
                <a:latin typeface="Arial" panose="020B0604020202020204" pitchFamily="34" charset="0"/>
                <a:cs typeface="Arial" panose="020B0604020202020204" pitchFamily="34" charset="0"/>
              </a:rPr>
              <a:t>Sekretär</a:t>
            </a:r>
            <a:r>
              <a:rPr lang="fr-CH" sz="2600" dirty="0">
                <a:latin typeface="Arial" panose="020B0604020202020204" pitchFamily="34" charset="0"/>
                <a:cs typeface="Arial" panose="020B0604020202020204" pitchFamily="34" charset="0"/>
              </a:rPr>
              <a:t> Otto von der </a:t>
            </a:r>
            <a:r>
              <a:rPr lang="fr-CH" sz="2600" dirty="0" err="1">
                <a:latin typeface="Arial" panose="020B0604020202020204" pitchFamily="34" charset="0"/>
                <a:cs typeface="Arial" panose="020B0604020202020204" pitchFamily="34" charset="0"/>
              </a:rPr>
              <a:t>provisorischen</a:t>
            </a:r>
            <a:r>
              <a:rPr lang="fr-CH" sz="2600" dirty="0">
                <a:latin typeface="Arial" panose="020B0604020202020204" pitchFamily="34" charset="0"/>
                <a:cs typeface="Arial" panose="020B0604020202020204" pitchFamily="34" charset="0"/>
              </a:rPr>
              <a:t> </a:t>
            </a:r>
            <a:r>
              <a:rPr lang="fr-CH" sz="2600" dirty="0" err="1">
                <a:latin typeface="Arial" panose="020B0604020202020204" pitchFamily="34" charset="0"/>
                <a:cs typeface="Arial" panose="020B0604020202020204" pitchFamily="34" charset="0"/>
              </a:rPr>
              <a:t>Regierung</a:t>
            </a:r>
            <a:r>
              <a:rPr lang="fr-CH" sz="2600" dirty="0">
                <a:latin typeface="Arial" panose="020B0604020202020204" pitchFamily="34" charset="0"/>
                <a:cs typeface="Arial" panose="020B0604020202020204" pitchFamily="34" charset="0"/>
              </a:rPr>
              <a:t> </a:t>
            </a:r>
            <a:r>
              <a:rPr lang="fr-CH" sz="2600" dirty="0" err="1">
                <a:latin typeface="Arial" panose="020B0604020202020204" pitchFamily="34" charset="0"/>
                <a:cs typeface="Arial" panose="020B0604020202020204" pitchFamily="34" charset="0"/>
              </a:rPr>
              <a:t>das</a:t>
            </a:r>
            <a:r>
              <a:rPr lang="fr-CH" sz="2600" dirty="0">
                <a:latin typeface="Arial" panose="020B0604020202020204" pitchFamily="34" charset="0"/>
                <a:cs typeface="Arial" panose="020B0604020202020204" pitchFamily="34" charset="0"/>
              </a:rPr>
              <a:t> </a:t>
            </a:r>
            <a:r>
              <a:rPr lang="fr-CH" sz="2600" dirty="0" err="1">
                <a:latin typeface="Arial" panose="020B0604020202020204" pitchFamily="34" charset="0"/>
                <a:cs typeface="Arial" panose="020B0604020202020204" pitchFamily="34" charset="0"/>
              </a:rPr>
              <a:t>ihnen</a:t>
            </a:r>
            <a:r>
              <a:rPr lang="fr-CH" sz="2600" dirty="0">
                <a:latin typeface="Arial" panose="020B0604020202020204" pitchFamily="34" charset="0"/>
                <a:cs typeface="Arial" panose="020B0604020202020204" pitchFamily="34" charset="0"/>
              </a:rPr>
              <a:t> </a:t>
            </a:r>
            <a:r>
              <a:rPr lang="fr-CH" sz="2600" dirty="0" err="1">
                <a:latin typeface="Arial" panose="020B0604020202020204" pitchFamily="34" charset="0"/>
                <a:cs typeface="Arial" panose="020B0604020202020204" pitchFamily="34" charset="0"/>
              </a:rPr>
              <a:t>vorgelegrte</a:t>
            </a:r>
            <a:r>
              <a:rPr lang="fr-CH" sz="2600" dirty="0">
                <a:latin typeface="Arial" panose="020B0604020202020204" pitchFamily="34" charset="0"/>
                <a:cs typeface="Arial" panose="020B0604020202020204" pitchFamily="34" charset="0"/>
              </a:rPr>
              <a:t> </a:t>
            </a:r>
            <a:r>
              <a:rPr lang="fr-CH" dirty="0">
                <a:latin typeface="Arial" panose="020B0604020202020204" pitchFamily="34" charset="0"/>
                <a:cs typeface="Arial" panose="020B0604020202020204" pitchFamily="34" charset="0"/>
              </a:rPr>
              <a:t>«</a:t>
            </a:r>
            <a:r>
              <a:rPr lang="fr-CH" sz="2600" i="1" dirty="0" err="1">
                <a:latin typeface="Times New Roman" panose="02020603050405020304" pitchFamily="18" charset="0"/>
                <a:cs typeface="Times New Roman" panose="02020603050405020304" pitchFamily="18" charset="0"/>
              </a:rPr>
              <a:t>Vereinigungs-Traktat</a:t>
            </a:r>
            <a:r>
              <a:rPr lang="fr-CH" dirty="0">
                <a:latin typeface="Arial" panose="020B0604020202020204" pitchFamily="34" charset="0"/>
                <a:cs typeface="Arial" panose="020B0604020202020204" pitchFamily="34" charset="0"/>
              </a:rPr>
              <a:t>»:</a:t>
            </a:r>
            <a:endParaRPr lang="de-CH" sz="2800" dirty="0">
              <a:latin typeface="Arial" panose="020B0604020202020204" pitchFamily="34" charset="0"/>
              <a:cs typeface="Arial" panose="020B0604020202020204" pitchFamily="34" charset="0"/>
            </a:endParaRPr>
          </a:p>
          <a:p>
            <a:pPr indent="0" algn="just">
              <a:lnSpc>
                <a:spcPct val="100000"/>
              </a:lnSpc>
              <a:spcBef>
                <a:spcPts val="625"/>
              </a:spcBef>
              <a:spcAft>
                <a:spcPts val="625"/>
              </a:spcAft>
              <a:buNone/>
              <a:tabLst>
                <a:tab pos="144145" algn="l"/>
                <a:tab pos="457200" algn="l"/>
              </a:tabLst>
            </a:pPr>
            <a:r>
              <a:rPr lang="fr-CH" sz="2400" i="1" dirty="0">
                <a:latin typeface="Times New Roman" panose="02020603050405020304" pitchFamily="18" charset="0"/>
                <a:cs typeface="Times New Roman" panose="02020603050405020304" pitchFamily="18" charset="0"/>
              </a:rPr>
              <a:t>«</a:t>
            </a:r>
            <a:r>
              <a:rPr lang="de-DE" sz="2400" i="1" dirty="0">
                <a:effectLst/>
                <a:latin typeface="Times New Roman" panose="02020603050405020304" pitchFamily="18" charset="0"/>
                <a:ea typeface="Times New Roman" panose="02020603050405020304" pitchFamily="18" charset="0"/>
                <a:cs typeface="Times New Roman" panose="02020603050405020304" pitchFamily="18" charset="0"/>
              </a:rPr>
              <a:t>Artikel 1. Das rhätische Volk anerkennt und nimmt die helvetische </a:t>
            </a:r>
            <a:r>
              <a:rPr lang="de-DE" sz="2400" i="1" dirty="0" err="1">
                <a:effectLst/>
                <a:latin typeface="Times New Roman" panose="02020603050405020304" pitchFamily="18" charset="0"/>
                <a:ea typeface="Times New Roman" panose="02020603050405020304" pitchFamily="18" charset="0"/>
                <a:cs typeface="Times New Roman" panose="02020603050405020304" pitchFamily="18" charset="0"/>
              </a:rPr>
              <a:t>Konstituzion</a:t>
            </a:r>
            <a:r>
              <a:rPr lang="de-DE" sz="2400" i="1" dirty="0">
                <a:effectLst/>
                <a:latin typeface="Times New Roman" panose="02020603050405020304" pitchFamily="18" charset="0"/>
                <a:ea typeface="Times New Roman" panose="02020603050405020304" pitchFamily="18" charset="0"/>
                <a:cs typeface="Times New Roman" panose="02020603050405020304" pitchFamily="18" charset="0"/>
              </a:rPr>
              <a:t> an.</a:t>
            </a:r>
            <a:endParaRPr lang="de-CH" sz="24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00000"/>
              </a:lnSpc>
              <a:spcBef>
                <a:spcPts val="625"/>
              </a:spcBef>
              <a:spcAft>
                <a:spcPts val="625"/>
              </a:spcAft>
              <a:buNone/>
              <a:tabLst>
                <a:tab pos="144145" algn="l"/>
                <a:tab pos="457200" algn="l"/>
              </a:tabLst>
            </a:pPr>
            <a:r>
              <a:rPr lang="de-DE" sz="2400" i="1" dirty="0">
                <a:effectLst/>
                <a:latin typeface="Times New Roman" panose="02020603050405020304" pitchFamily="18" charset="0"/>
                <a:ea typeface="Times New Roman" panose="02020603050405020304" pitchFamily="18" charset="0"/>
                <a:cs typeface="Times New Roman" panose="02020603050405020304" pitchFamily="18" charset="0"/>
              </a:rPr>
              <a:t>Artikel 2. Es unterwirft sich allen, sowohl bestehenden, als noch gebenden </a:t>
            </a:r>
            <a:r>
              <a:rPr lang="de-DE" sz="2400" i="1" dirty="0" err="1">
                <a:effectLst/>
                <a:latin typeface="Times New Roman" panose="02020603050405020304" pitchFamily="18" charset="0"/>
                <a:ea typeface="Times New Roman" panose="02020603050405020304" pitchFamily="18" charset="0"/>
                <a:cs typeface="Times New Roman" panose="02020603050405020304" pitchFamily="18" charset="0"/>
              </a:rPr>
              <a:t>Gesezzen</a:t>
            </a:r>
            <a:r>
              <a:rPr lang="de-DE" sz="2400" i="1" dirty="0">
                <a:effectLst/>
                <a:latin typeface="Times New Roman" panose="02020603050405020304" pitchFamily="18" charset="0"/>
                <a:ea typeface="Times New Roman" panose="02020603050405020304" pitchFamily="18" charset="0"/>
                <a:cs typeface="Times New Roman" panose="02020603050405020304" pitchFamily="18" charset="0"/>
              </a:rPr>
              <a:t> der helvetischen Republik.</a:t>
            </a:r>
          </a:p>
          <a:p>
            <a:pPr indent="0" algn="just">
              <a:lnSpc>
                <a:spcPct val="100000"/>
              </a:lnSpc>
              <a:spcBef>
                <a:spcPts val="625"/>
              </a:spcBef>
              <a:spcAft>
                <a:spcPts val="625"/>
              </a:spcAft>
              <a:buNone/>
              <a:tabLst>
                <a:tab pos="144145" algn="l"/>
                <a:tab pos="457200" algn="l"/>
              </a:tabLst>
            </a:pPr>
            <a:r>
              <a:rPr lang="de-DE" sz="2400" i="1" dirty="0">
                <a:effectLst/>
                <a:latin typeface="Times New Roman" panose="02020603050405020304" pitchFamily="18" charset="0"/>
                <a:ea typeface="Times New Roman" panose="02020603050405020304" pitchFamily="18" charset="0"/>
                <a:cs typeface="Times New Roman" panose="02020603050405020304" pitchFamily="18" charset="0"/>
              </a:rPr>
              <a:t>Artikel 5. </a:t>
            </a:r>
            <a:r>
              <a:rPr lang="de-DE" sz="2400" i="1" dirty="0" err="1">
                <a:effectLst/>
                <a:latin typeface="Times New Roman" panose="02020603050405020304" pitchFamily="18" charset="0"/>
                <a:ea typeface="Times New Roman" panose="02020603050405020304" pitchFamily="18" charset="0"/>
                <a:cs typeface="Times New Roman" panose="02020603050405020304" pitchFamily="18" charset="0"/>
              </a:rPr>
              <a:t>Rhäzien</a:t>
            </a:r>
            <a:r>
              <a:rPr lang="de-DE" sz="2400" i="1" dirty="0">
                <a:effectLst/>
                <a:latin typeface="Times New Roman" panose="02020603050405020304" pitchFamily="18" charset="0"/>
                <a:ea typeface="Times New Roman" panose="02020603050405020304" pitchFamily="18" charset="0"/>
                <a:cs typeface="Times New Roman" panose="02020603050405020304" pitchFamily="18" charset="0"/>
              </a:rPr>
              <a:t> wird ein Kanton der helvetischen Republik, unter der Benennung von: </a:t>
            </a:r>
            <a:r>
              <a:rPr lang="de-DE" sz="2400" i="1" spc="100" dirty="0">
                <a:effectLst/>
                <a:latin typeface="Times New Roman" panose="02020603050405020304" pitchFamily="18" charset="0"/>
                <a:ea typeface="Times New Roman" panose="02020603050405020304" pitchFamily="18" charset="0"/>
                <a:cs typeface="Times New Roman" panose="02020603050405020304" pitchFamily="18" charset="0"/>
              </a:rPr>
              <a:t>Kanton </a:t>
            </a:r>
            <a:r>
              <a:rPr lang="de-DE" sz="2400" i="1" spc="100" dirty="0" err="1">
                <a:effectLst/>
                <a:latin typeface="Times New Roman" panose="02020603050405020304" pitchFamily="18" charset="0"/>
                <a:ea typeface="Times New Roman" panose="02020603050405020304" pitchFamily="18" charset="0"/>
                <a:cs typeface="Times New Roman" panose="02020603050405020304" pitchFamily="18" charset="0"/>
              </a:rPr>
              <a:t>Rhäzien</a:t>
            </a:r>
            <a:r>
              <a:rPr lang="de-DE" sz="2400" i="1" dirty="0">
                <a:effectLst/>
                <a:latin typeface="Times New Roman" panose="02020603050405020304" pitchFamily="18" charset="0"/>
                <a:ea typeface="Times New Roman" panose="02020603050405020304" pitchFamily="18" charset="0"/>
                <a:cs typeface="Times New Roman" panose="02020603050405020304" pitchFamily="18" charset="0"/>
              </a:rPr>
              <a:t>, auszumachen.</a:t>
            </a:r>
            <a:r>
              <a:rPr lang="fr-CH" sz="2400" i="1" dirty="0">
                <a:latin typeface="Times New Roman" panose="02020603050405020304" pitchFamily="18" charset="0"/>
                <a:cs typeface="Times New Roman" panose="02020603050405020304" pitchFamily="18" charset="0"/>
              </a:rPr>
              <a:t>»</a:t>
            </a:r>
            <a:endParaRPr lang="de-CH" sz="1800" dirty="0">
              <a:effectLst/>
              <a:latin typeface="Times New Roman" panose="02020603050405020304" pitchFamily="18" charset="0"/>
              <a:ea typeface="Times New Roman" panose="02020603050405020304" pitchFamily="18" charset="0"/>
            </a:endParaRPr>
          </a:p>
          <a:p>
            <a:pPr marL="0" indent="0">
              <a:lnSpc>
                <a:spcPct val="120000"/>
              </a:lnSpc>
              <a:buNone/>
            </a:pPr>
            <a:r>
              <a:rPr lang="de-CH" sz="2600" dirty="0">
                <a:latin typeface="Arial" panose="020B0604020202020204" pitchFamily="34" charset="0"/>
                <a:cs typeface="Arial" panose="020B0604020202020204" pitchFamily="34" charset="0"/>
              </a:rPr>
              <a:t>Talleyrand aber erkennt, dass es noch «</a:t>
            </a:r>
            <a:r>
              <a:rPr lang="de-CH" sz="2600" i="1" dirty="0">
                <a:latin typeface="Times New Roman" panose="02020603050405020304" pitchFamily="18" charset="0"/>
                <a:cs typeface="Times New Roman" panose="02020603050405020304" pitchFamily="18" charset="0"/>
              </a:rPr>
              <a:t>des </a:t>
            </a:r>
            <a:r>
              <a:rPr lang="de-CH" sz="2600" i="1" dirty="0" err="1">
                <a:latin typeface="Times New Roman" panose="02020603050405020304" pitchFamily="18" charset="0"/>
                <a:cs typeface="Times New Roman" panose="02020603050405020304" pitchFamily="18" charset="0"/>
              </a:rPr>
              <a:t>arrangements</a:t>
            </a:r>
            <a:r>
              <a:rPr lang="de-CH" sz="2600" i="1" dirty="0">
                <a:latin typeface="Times New Roman" panose="02020603050405020304" pitchFamily="18" charset="0"/>
                <a:cs typeface="Times New Roman" panose="02020603050405020304" pitchFamily="18" charset="0"/>
              </a:rPr>
              <a:t> de </a:t>
            </a:r>
            <a:r>
              <a:rPr lang="de-CH" sz="2600" i="1" dirty="0" err="1">
                <a:latin typeface="Times New Roman" panose="02020603050405020304" pitchFamily="18" charset="0"/>
                <a:cs typeface="Times New Roman" panose="02020603050405020304" pitchFamily="18" charset="0"/>
              </a:rPr>
              <a:t>détail</a:t>
            </a:r>
            <a:r>
              <a:rPr lang="de-CH" sz="2600" dirty="0">
                <a:latin typeface="Arial" panose="020B0604020202020204" pitchFamily="34" charset="0"/>
                <a:cs typeface="Arial" panose="020B0604020202020204" pitchFamily="34" charset="0"/>
              </a:rPr>
              <a:t>» braucht «</a:t>
            </a:r>
            <a:r>
              <a:rPr lang="de-CH" sz="2600" i="1" dirty="0" err="1">
                <a:latin typeface="Times New Roman" panose="02020603050405020304" pitchFamily="18" charset="0"/>
                <a:cs typeface="Times New Roman" panose="02020603050405020304" pitchFamily="18" charset="0"/>
              </a:rPr>
              <a:t>qui</a:t>
            </a:r>
            <a:r>
              <a:rPr lang="de-CH" sz="2600" i="1" dirty="0">
                <a:latin typeface="Times New Roman" panose="02020603050405020304" pitchFamily="18" charset="0"/>
                <a:cs typeface="Times New Roman" panose="02020603050405020304" pitchFamily="18" charset="0"/>
              </a:rPr>
              <a:t> </a:t>
            </a:r>
            <a:r>
              <a:rPr lang="de-CH" sz="2600" i="1" dirty="0" err="1">
                <a:latin typeface="Times New Roman" panose="02020603050405020304" pitchFamily="18" charset="0"/>
                <a:cs typeface="Times New Roman" panose="02020603050405020304" pitchFamily="18" charset="0"/>
              </a:rPr>
              <a:t>auront</a:t>
            </a:r>
            <a:r>
              <a:rPr lang="de-CH" sz="2600" i="1" dirty="0">
                <a:latin typeface="Times New Roman" panose="02020603050405020304" pitchFamily="18" charset="0"/>
                <a:cs typeface="Times New Roman" panose="02020603050405020304" pitchFamily="18" charset="0"/>
              </a:rPr>
              <a:t> </a:t>
            </a:r>
            <a:r>
              <a:rPr lang="de-CH" sz="2600" i="1" dirty="0" err="1">
                <a:latin typeface="Times New Roman" panose="02020603050405020304" pitchFamily="18" charset="0"/>
                <a:cs typeface="Times New Roman" panose="02020603050405020304" pitchFamily="18" charset="0"/>
              </a:rPr>
              <a:t>lieu</a:t>
            </a:r>
            <a:r>
              <a:rPr lang="de-CH" sz="2600" i="1" dirty="0">
                <a:latin typeface="Times New Roman" panose="02020603050405020304" pitchFamily="18" charset="0"/>
                <a:cs typeface="Times New Roman" panose="02020603050405020304" pitchFamily="18" charset="0"/>
              </a:rPr>
              <a:t> </a:t>
            </a:r>
            <a:r>
              <a:rPr lang="de-CH" sz="2600" i="1" dirty="0" err="1">
                <a:latin typeface="Times New Roman" panose="02020603050405020304" pitchFamily="18" charset="0"/>
                <a:cs typeface="Times New Roman" panose="02020603050405020304" pitchFamily="18" charset="0"/>
              </a:rPr>
              <a:t>pour</a:t>
            </a:r>
            <a:r>
              <a:rPr lang="de-CH" sz="2600" i="1" dirty="0">
                <a:latin typeface="Times New Roman" panose="02020603050405020304" pitchFamily="18" charset="0"/>
                <a:cs typeface="Times New Roman" panose="02020603050405020304" pitchFamily="18" charset="0"/>
              </a:rPr>
              <a:t> </a:t>
            </a:r>
            <a:r>
              <a:rPr lang="de-CH" sz="2600" i="1" dirty="0" err="1">
                <a:latin typeface="Times New Roman" panose="02020603050405020304" pitchFamily="18" charset="0"/>
                <a:cs typeface="Times New Roman" panose="02020603050405020304" pitchFamily="18" charset="0"/>
              </a:rPr>
              <a:t>établir</a:t>
            </a:r>
            <a:r>
              <a:rPr lang="de-CH" sz="2600" i="1" dirty="0">
                <a:latin typeface="Times New Roman" panose="02020603050405020304" pitchFamily="18" charset="0"/>
                <a:cs typeface="Times New Roman" panose="02020603050405020304" pitchFamily="18" charset="0"/>
              </a:rPr>
              <a:t> </a:t>
            </a:r>
            <a:r>
              <a:rPr lang="de-CH" sz="2600" i="1" dirty="0" err="1">
                <a:latin typeface="Times New Roman" panose="02020603050405020304" pitchFamily="18" charset="0"/>
                <a:cs typeface="Times New Roman" panose="02020603050405020304" pitchFamily="18" charset="0"/>
              </a:rPr>
              <a:t>sur</a:t>
            </a:r>
            <a:r>
              <a:rPr lang="de-CH" sz="2600" i="1" dirty="0">
                <a:latin typeface="Times New Roman" panose="02020603050405020304" pitchFamily="18" charset="0"/>
                <a:cs typeface="Times New Roman" panose="02020603050405020304" pitchFamily="18" charset="0"/>
              </a:rPr>
              <a:t> le </a:t>
            </a:r>
            <a:r>
              <a:rPr lang="de-CH" sz="2600" i="1" dirty="0" err="1">
                <a:latin typeface="Times New Roman" panose="02020603050405020304" pitchFamily="18" charset="0"/>
                <a:cs typeface="Times New Roman" panose="02020603050405020304" pitchFamily="18" charset="0"/>
              </a:rPr>
              <a:t>territoire</a:t>
            </a:r>
            <a:r>
              <a:rPr lang="de-CH" sz="2600" i="1" dirty="0">
                <a:latin typeface="Times New Roman" panose="02020603050405020304" pitchFamily="18" charset="0"/>
                <a:cs typeface="Times New Roman" panose="02020603050405020304" pitchFamily="18" charset="0"/>
              </a:rPr>
              <a:t> des Grison la </a:t>
            </a:r>
            <a:r>
              <a:rPr lang="de-CH" sz="2600" i="1" dirty="0" err="1">
                <a:latin typeface="Times New Roman" panose="02020603050405020304" pitchFamily="18" charset="0"/>
                <a:cs typeface="Times New Roman" panose="02020603050405020304" pitchFamily="18" charset="0"/>
              </a:rPr>
              <a:t>constitution</a:t>
            </a:r>
            <a:r>
              <a:rPr lang="de-CH" sz="2600" i="1" dirty="0">
                <a:latin typeface="Times New Roman" panose="02020603050405020304" pitchFamily="18" charset="0"/>
                <a:cs typeface="Times New Roman" panose="02020603050405020304" pitchFamily="18" charset="0"/>
              </a:rPr>
              <a:t> </a:t>
            </a:r>
            <a:r>
              <a:rPr lang="de-CH" sz="2600" i="1" dirty="0" err="1">
                <a:latin typeface="Times New Roman" panose="02020603050405020304" pitchFamily="18" charset="0"/>
                <a:cs typeface="Times New Roman" panose="02020603050405020304" pitchFamily="18" charset="0"/>
              </a:rPr>
              <a:t>helvétique</a:t>
            </a:r>
            <a:r>
              <a:rPr lang="de-CH" sz="2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452066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4EE9E3-4541-833E-D8E0-2016437202DD}"/>
              </a:ext>
            </a:extLst>
          </p:cNvPr>
          <p:cNvSpPr>
            <a:spLocks noGrp="1"/>
          </p:cNvSpPr>
          <p:nvPr>
            <p:ph type="title"/>
          </p:nvPr>
        </p:nvSpPr>
        <p:spPr>
          <a:xfrm>
            <a:off x="838200" y="365126"/>
            <a:ext cx="10515600" cy="898899"/>
          </a:xfrm>
        </p:spPr>
        <p:txBody>
          <a:bodyPr>
            <a:normAutofit/>
          </a:bodyPr>
          <a:lstStyle/>
          <a:p>
            <a:r>
              <a:rPr lang="de-CH" sz="3200" dirty="0">
                <a:latin typeface="Arial" panose="020B0604020202020204" pitchFamily="34" charset="0"/>
                <a:cs typeface="Arial" panose="020B0604020202020204" pitchFamily="34" charset="0"/>
              </a:rPr>
              <a:t>VI. Kriegs- und Umbruchjahre 1798 - 1814</a:t>
            </a:r>
          </a:p>
        </p:txBody>
      </p:sp>
      <p:sp>
        <p:nvSpPr>
          <p:cNvPr id="3" name="Inhaltsplatzhalter 2">
            <a:extLst>
              <a:ext uri="{FF2B5EF4-FFF2-40B4-BE49-F238E27FC236}">
                <a16:creationId xmlns:a16="http://schemas.microsoft.com/office/drawing/2014/main" id="{B39E3F4E-E9C6-2FC5-AEFC-5F68256B0D7D}"/>
              </a:ext>
            </a:extLst>
          </p:cNvPr>
          <p:cNvSpPr>
            <a:spLocks noGrp="1"/>
          </p:cNvSpPr>
          <p:nvPr>
            <p:ph idx="1"/>
          </p:nvPr>
        </p:nvSpPr>
        <p:spPr>
          <a:xfrm>
            <a:off x="838200" y="1371599"/>
            <a:ext cx="10515600" cy="5121275"/>
          </a:xfrm>
        </p:spPr>
        <p:txBody>
          <a:bodyPr>
            <a:noAutofit/>
          </a:bodyPr>
          <a:lstStyle/>
          <a:p>
            <a:pPr>
              <a:lnSpc>
                <a:spcPct val="100000"/>
              </a:lnSpc>
            </a:pPr>
            <a:r>
              <a:rPr lang="de-CH" sz="2400" dirty="0">
                <a:latin typeface="Arial" panose="020B0604020202020204" pitchFamily="34" charset="0"/>
                <a:cs typeface="Arial" panose="020B0604020202020204" pitchFamily="34" charset="0"/>
              </a:rPr>
              <a:t>Doch schon im Mai 1799 vertreiben die Österreicher die Franzosen wieder aus Graubünden und besetzen das Land. Deren Oberbefehlshaber </a:t>
            </a:r>
            <a:r>
              <a:rPr lang="de-CH" sz="2400" dirty="0" err="1">
                <a:latin typeface="Arial" panose="020B0604020202020204" pitchFamily="34" charset="0"/>
                <a:cs typeface="Arial" panose="020B0604020202020204" pitchFamily="34" charset="0"/>
              </a:rPr>
              <a:t>k.k</a:t>
            </a:r>
            <a:r>
              <a:rPr lang="de-CH" sz="2400" dirty="0">
                <a:latin typeface="Arial" panose="020B0604020202020204" pitchFamily="34" charset="0"/>
                <a:cs typeface="Arial" panose="020B0604020202020204" pitchFamily="34" charset="0"/>
              </a:rPr>
              <a:t>. Feldmarschall Hotze ernennt am 22. Mai eine </a:t>
            </a:r>
            <a:r>
              <a:rPr lang="de-CH" sz="2400" dirty="0"/>
              <a:t>«</a:t>
            </a:r>
            <a:r>
              <a:rPr lang="de-CH" sz="2400" b="1" i="1" dirty="0" err="1">
                <a:latin typeface="Times New Roman" panose="02020603050405020304" pitchFamily="18" charset="0"/>
                <a:cs typeface="Times New Roman" panose="02020603050405020304" pitchFamily="18" charset="0"/>
              </a:rPr>
              <a:t>Interinalregierung</a:t>
            </a:r>
            <a:r>
              <a:rPr lang="de-CH" sz="2400" dirty="0"/>
              <a:t>»</a:t>
            </a:r>
            <a:r>
              <a:rPr lang="de-CH" sz="2400" dirty="0">
                <a:latin typeface="Arial" panose="020B0604020202020204" pitchFamily="34" charset="0"/>
                <a:cs typeface="Arial" panose="020B0604020202020204" pitchFamily="34" charset="0"/>
              </a:rPr>
              <a:t> ein.</a:t>
            </a:r>
          </a:p>
          <a:p>
            <a:pPr>
              <a:lnSpc>
                <a:spcPct val="100000"/>
              </a:lnSpc>
            </a:pPr>
            <a:r>
              <a:rPr lang="de-CH" sz="2400" dirty="0">
                <a:latin typeface="Arial" panose="020B0604020202020204" pitchFamily="34" charset="0"/>
                <a:cs typeface="Arial" panose="020B0604020202020204" pitchFamily="34" charset="0"/>
              </a:rPr>
              <a:t>Am 15. Juli 1800 wird der Koalitionskrieg unterbrochen durch den </a:t>
            </a:r>
            <a:r>
              <a:rPr lang="de-CH" sz="2400" b="1" dirty="0">
                <a:latin typeface="Arial" panose="020B0604020202020204" pitchFamily="34" charset="0"/>
                <a:cs typeface="Arial" panose="020B0604020202020204" pitchFamily="34" charset="0"/>
              </a:rPr>
              <a:t>Waffenstillstand von Parsdorf </a:t>
            </a:r>
            <a:r>
              <a:rPr lang="de-CH" sz="2400" dirty="0">
                <a:latin typeface="Arial" panose="020B0604020202020204" pitchFamily="34" charset="0"/>
                <a:cs typeface="Arial" panose="020B0604020202020204" pitchFamily="34" charset="0"/>
              </a:rPr>
              <a:t>(Bayern). Durch Graubünden geht die «</a:t>
            </a:r>
            <a:r>
              <a:rPr lang="de-CH" sz="2400" i="1" dirty="0">
                <a:latin typeface="Times New Roman" panose="02020603050405020304" pitchFamily="18" charset="0"/>
                <a:cs typeface="Times New Roman" panose="02020603050405020304" pitchFamily="18" charset="0"/>
              </a:rPr>
              <a:t>Scheidungslinie</a:t>
            </a:r>
            <a:r>
              <a:rPr lang="de-CH" sz="2400" dirty="0">
                <a:latin typeface="Arial" panose="020B0604020202020204" pitchFamily="34" charset="0"/>
                <a:cs typeface="Arial" panose="020B0604020202020204" pitchFamily="34" charset="0"/>
              </a:rPr>
              <a:t>» zwischen den Kriegsparteien, Frankreich erhält die linksrheinischen Gebiete, Österreich das südliche Bünden, der mittlere Teil ist nicht von fremden Truppen besetzt.</a:t>
            </a:r>
          </a:p>
          <a:p>
            <a:pPr>
              <a:lnSpc>
                <a:spcPct val="100000"/>
              </a:lnSpc>
            </a:pPr>
            <a:r>
              <a:rPr lang="de-CH" sz="2400" dirty="0">
                <a:latin typeface="Arial" panose="020B0604020202020204" pitchFamily="34" charset="0"/>
                <a:cs typeface="Arial" panose="020B0604020202020204" pitchFamily="34" charset="0"/>
              </a:rPr>
              <a:t>Am 16. Juli 1800 ernennt </a:t>
            </a:r>
            <a:r>
              <a:rPr lang="de-CH" sz="2400" dirty="0" err="1">
                <a:latin typeface="Arial" panose="020B0604020202020204" pitchFamily="34" charset="0"/>
                <a:cs typeface="Arial" panose="020B0604020202020204" pitchFamily="34" charset="0"/>
              </a:rPr>
              <a:t>Generallieutenant</a:t>
            </a:r>
            <a:r>
              <a:rPr lang="de-CH" sz="2400" dirty="0">
                <a:latin typeface="Arial" panose="020B0604020202020204" pitchFamily="34" charset="0"/>
                <a:cs typeface="Arial" panose="020B0604020202020204" pitchFamily="34" charset="0"/>
              </a:rPr>
              <a:t> </a:t>
            </a:r>
            <a:r>
              <a:rPr lang="de-CH" sz="2400" dirty="0" err="1">
                <a:latin typeface="Arial" panose="020B0604020202020204" pitchFamily="34" charset="0"/>
                <a:cs typeface="Arial" panose="020B0604020202020204" pitchFamily="34" charset="0"/>
              </a:rPr>
              <a:t>Lecourbe</a:t>
            </a:r>
            <a:r>
              <a:rPr lang="de-CH" sz="2400" dirty="0">
                <a:latin typeface="Arial" panose="020B0604020202020204" pitchFamily="34" charset="0"/>
                <a:cs typeface="Arial" panose="020B0604020202020204" pitchFamily="34" charset="0"/>
              </a:rPr>
              <a:t> für den </a:t>
            </a:r>
            <a:r>
              <a:rPr lang="de-CH" sz="2400" dirty="0" err="1">
                <a:latin typeface="Arial" panose="020B0604020202020204" pitchFamily="34" charset="0"/>
                <a:cs typeface="Arial" panose="020B0604020202020204" pitchFamily="34" charset="0"/>
              </a:rPr>
              <a:t>französich</a:t>
            </a:r>
            <a:r>
              <a:rPr lang="de-CH" sz="2400" dirty="0">
                <a:latin typeface="Arial" panose="020B0604020202020204" pitchFamily="34" charset="0"/>
                <a:cs typeface="Arial" panose="020B0604020202020204" pitchFamily="34" charset="0"/>
              </a:rPr>
              <a:t> besetzten Teil eine weitere provisorische Regierung, den «</a:t>
            </a:r>
            <a:r>
              <a:rPr lang="de-CH" sz="2400" b="1" i="1" dirty="0" err="1">
                <a:latin typeface="Times New Roman" panose="02020603050405020304" pitchFamily="18" charset="0"/>
                <a:cs typeface="Times New Roman" panose="02020603050405020304" pitchFamily="18" charset="0"/>
              </a:rPr>
              <a:t>Präfecturrath</a:t>
            </a:r>
            <a:r>
              <a:rPr lang="de-CH" sz="2400" dirty="0">
                <a:latin typeface="Arial" panose="020B0604020202020204" pitchFamily="34" charset="0"/>
                <a:cs typeface="Arial" panose="020B0604020202020204" pitchFamily="34" charset="0"/>
              </a:rPr>
              <a:t>». Nach der Niederlage Österreichs bei Hohenlinden am 3. Dezember 1800 wird Graubünden </a:t>
            </a:r>
            <a:r>
              <a:rPr lang="de-CH" sz="2400" b="1" dirty="0">
                <a:latin typeface="Arial" panose="020B0604020202020204" pitchFamily="34" charset="0"/>
                <a:cs typeface="Arial" panose="020B0604020202020204" pitchFamily="34" charset="0"/>
              </a:rPr>
              <a:t>gänzlich zum französische Interessengebiet, </a:t>
            </a:r>
            <a:r>
              <a:rPr lang="de-CH" sz="2400" dirty="0">
                <a:latin typeface="Arial" panose="020B0604020202020204" pitchFamily="34" charset="0"/>
                <a:cs typeface="Arial" panose="020B0604020202020204" pitchFamily="34" charset="0"/>
              </a:rPr>
              <a:t>auch  wenn die franz. Truppen bald das ausgeplünderte Gebiet verlassen. </a:t>
            </a:r>
            <a:br>
              <a:rPr lang="de-CH" sz="2400" dirty="0">
                <a:latin typeface="Arial" panose="020B0604020202020204" pitchFamily="34" charset="0"/>
                <a:cs typeface="Arial" panose="020B0604020202020204" pitchFamily="34" charset="0"/>
              </a:rPr>
            </a:br>
            <a:r>
              <a:rPr lang="de-CH"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18219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194F7F-66D1-0899-C2E2-AD801BFAB964}"/>
              </a:ext>
            </a:extLst>
          </p:cNvPr>
          <p:cNvSpPr>
            <a:spLocks noGrp="1"/>
          </p:cNvSpPr>
          <p:nvPr>
            <p:ph type="title"/>
          </p:nvPr>
        </p:nvSpPr>
        <p:spPr>
          <a:xfrm>
            <a:off x="838200" y="365126"/>
            <a:ext cx="10515600" cy="719604"/>
          </a:xfrm>
        </p:spPr>
        <p:txBody>
          <a:bodyPr>
            <a:noAutofit/>
          </a:bodyPr>
          <a:lstStyle/>
          <a:p>
            <a:r>
              <a:rPr lang="de-CH" sz="3200" dirty="0">
                <a:latin typeface="Arial" panose="020B0604020202020204" pitchFamily="34" charset="0"/>
                <a:cs typeface="Arial" panose="020B0604020202020204" pitchFamily="34" charset="0"/>
              </a:rPr>
              <a:t>VI. Kriegs- und Umbruchjahre 1798 - 1814</a:t>
            </a:r>
            <a:endParaRPr lang="de-CH" sz="3200" dirty="0"/>
          </a:p>
        </p:txBody>
      </p:sp>
      <p:sp>
        <p:nvSpPr>
          <p:cNvPr id="3" name="Inhaltsplatzhalter 2">
            <a:extLst>
              <a:ext uri="{FF2B5EF4-FFF2-40B4-BE49-F238E27FC236}">
                <a16:creationId xmlns:a16="http://schemas.microsoft.com/office/drawing/2014/main" id="{30AF6D3A-3EE4-A3B8-B1E7-62AB6A0DF1CD}"/>
              </a:ext>
            </a:extLst>
          </p:cNvPr>
          <p:cNvSpPr>
            <a:spLocks noGrp="1"/>
          </p:cNvSpPr>
          <p:nvPr>
            <p:ph idx="1"/>
          </p:nvPr>
        </p:nvSpPr>
        <p:spPr>
          <a:xfrm>
            <a:off x="838200" y="1084730"/>
            <a:ext cx="10515600" cy="5092233"/>
          </a:xfrm>
        </p:spPr>
        <p:txBody>
          <a:bodyPr/>
          <a:lstStyle/>
          <a:p>
            <a:r>
              <a:rPr lang="de-CH" sz="2600" dirty="0">
                <a:latin typeface="Arial" panose="020B0604020202020204" pitchFamily="34" charset="0"/>
                <a:cs typeface="Arial" panose="020B0604020202020204" pitchFamily="34" charset="0"/>
              </a:rPr>
              <a:t>Ab 1801 galt in Graubünden französisches Besatzungsrecht, bis Rätien im Mai 1801 zwangsweise mit der Helvetischen Republik vereinigt wurde. Diese schickt am 8. Juni 1801 den</a:t>
            </a:r>
            <a:r>
              <a:rPr lang="de-CH" dirty="0"/>
              <a:t> «</a:t>
            </a:r>
            <a:r>
              <a:rPr lang="de-CH" sz="2600" i="1" dirty="0">
                <a:latin typeface="Times New Roman" panose="02020603050405020304" pitchFamily="18" charset="0"/>
                <a:cs typeface="Times New Roman" panose="02020603050405020304" pitchFamily="18" charset="0"/>
              </a:rPr>
              <a:t>Bürger Obrist </a:t>
            </a:r>
            <a:r>
              <a:rPr lang="de-CH" sz="2600" i="1" dirty="0" err="1">
                <a:latin typeface="Times New Roman" panose="02020603050405020304" pitchFamily="18" charset="0"/>
                <a:cs typeface="Times New Roman" panose="02020603050405020304" pitchFamily="18" charset="0"/>
              </a:rPr>
              <a:t>Andermatt</a:t>
            </a:r>
            <a:r>
              <a:rPr lang="de-CH" dirty="0"/>
              <a:t>» als «</a:t>
            </a:r>
            <a:r>
              <a:rPr lang="de-CH" sz="2600" b="1" i="1" dirty="0">
                <a:latin typeface="Times New Roman" panose="02020603050405020304" pitchFamily="18" charset="0"/>
                <a:cs typeface="Times New Roman" panose="02020603050405020304" pitchFamily="18" charset="0"/>
              </a:rPr>
              <a:t>Regierungskommissär</a:t>
            </a:r>
            <a:r>
              <a:rPr lang="de-CH" dirty="0"/>
              <a:t>» </a:t>
            </a:r>
            <a:r>
              <a:rPr lang="de-CH" sz="2600" dirty="0">
                <a:latin typeface="Arial" panose="020B0604020202020204" pitchFamily="34" charset="0"/>
                <a:cs typeface="Arial" panose="020B0604020202020204" pitchFamily="34" charset="0"/>
              </a:rPr>
              <a:t>nach Rätien, der die Regierungstätigkeiten überwachte und mitbestimmte. </a:t>
            </a:r>
          </a:p>
          <a:p>
            <a:r>
              <a:rPr lang="de-CH" sz="2600" dirty="0">
                <a:latin typeface="Arial" panose="020B0604020202020204" pitchFamily="34" charset="0"/>
                <a:cs typeface="Arial" panose="020B0604020202020204" pitchFamily="34" charset="0"/>
              </a:rPr>
              <a:t>Angeordnet wurde im Mai 1801, dass letztinstanzliche Urteile aus Graubünden «</a:t>
            </a:r>
            <a:r>
              <a:rPr lang="de-CH" sz="2600" i="1" dirty="0">
                <a:latin typeface="Times New Roman" panose="02020603050405020304" pitchFamily="18" charset="0"/>
                <a:cs typeface="Times New Roman" panose="02020603050405020304" pitchFamily="18" charset="0"/>
              </a:rPr>
              <a:t>zur </a:t>
            </a:r>
            <a:r>
              <a:rPr lang="de-CH" sz="2600" i="1" dirty="0" err="1">
                <a:latin typeface="Times New Roman" panose="02020603050405020304" pitchFamily="18" charset="0"/>
                <a:cs typeface="Times New Roman" panose="02020603050405020304" pitchFamily="18" charset="0"/>
              </a:rPr>
              <a:t>Cassation</a:t>
            </a:r>
            <a:r>
              <a:rPr lang="de-CH" sz="2600" i="1" dirty="0">
                <a:latin typeface="Times New Roman" panose="02020603050405020304" pitchFamily="18" charset="0"/>
                <a:cs typeface="Times New Roman" panose="02020603050405020304" pitchFamily="18" charset="0"/>
              </a:rPr>
              <a:t> vor den obersten Gerichtshof (der Helvetischen Republik) gebracht werden</a:t>
            </a:r>
            <a:r>
              <a:rPr lang="de-CH" sz="2600" dirty="0">
                <a:latin typeface="Arial" panose="020B0604020202020204" pitchFamily="34" charset="0"/>
                <a:cs typeface="Arial" panose="020B0604020202020204" pitchFamily="34" charset="0"/>
              </a:rPr>
              <a:t>».</a:t>
            </a:r>
          </a:p>
          <a:p>
            <a:r>
              <a:rPr lang="de-CH" sz="2600" dirty="0">
                <a:latin typeface="Arial" panose="020B0604020202020204" pitchFamily="34" charset="0"/>
                <a:cs typeface="Arial" panose="020B0604020202020204" pitchFamily="34" charset="0"/>
              </a:rPr>
              <a:t>Der danach von der Helvetischen Regierung erneut bestimmte «</a:t>
            </a:r>
            <a:r>
              <a:rPr lang="de-CH" sz="2600" i="1" dirty="0">
                <a:latin typeface="Times New Roman" panose="02020603050405020304" pitchFamily="18" charset="0"/>
                <a:cs typeface="Times New Roman" panose="02020603050405020304" pitchFamily="18" charset="0"/>
              </a:rPr>
              <a:t>Regierungsstatthalter</a:t>
            </a:r>
            <a:r>
              <a:rPr lang="de-CH" sz="2600" dirty="0">
                <a:latin typeface="Arial" panose="020B0604020202020204" pitchFamily="34" charset="0"/>
                <a:cs typeface="Arial" panose="020B0604020202020204" pitchFamily="34" charset="0"/>
              </a:rPr>
              <a:t>» Gaudenz Planta ersetzte am 2./22. Januar 1822 den «</a:t>
            </a:r>
            <a:r>
              <a:rPr lang="de-CH" sz="2600" i="1" dirty="0" err="1">
                <a:latin typeface="Times New Roman" panose="02020603050405020304" pitchFamily="18" charset="0"/>
                <a:cs typeface="Times New Roman" panose="02020603050405020304" pitchFamily="18" charset="0"/>
              </a:rPr>
              <a:t>Präfecturrath</a:t>
            </a:r>
            <a:r>
              <a:rPr lang="de-CH" sz="2600" dirty="0">
                <a:latin typeface="Arial" panose="020B0604020202020204" pitchFamily="34" charset="0"/>
                <a:cs typeface="Arial" panose="020B0604020202020204" pitchFamily="34" charset="0"/>
              </a:rPr>
              <a:t>» durch eine «</a:t>
            </a:r>
            <a:r>
              <a:rPr lang="de-CH" sz="2600" b="1" i="1" dirty="0">
                <a:latin typeface="Times New Roman" panose="02020603050405020304" pitchFamily="18" charset="0"/>
                <a:cs typeface="Times New Roman" panose="02020603050405020304" pitchFamily="18" charset="0"/>
              </a:rPr>
              <a:t>Verwaltungskammer</a:t>
            </a:r>
            <a:r>
              <a:rPr lang="de-CH" sz="2600" dirty="0">
                <a:latin typeface="Arial" panose="020B0604020202020204" pitchFamily="34" charset="0"/>
                <a:cs typeface="Arial" panose="020B0604020202020204" pitchFamily="34" charset="0"/>
              </a:rPr>
              <a:t>» von fünf Mitgliedern zum Vollzug des helvetischen Rechts. </a:t>
            </a:r>
          </a:p>
        </p:txBody>
      </p:sp>
    </p:spTree>
    <p:extLst>
      <p:ext uri="{BB962C8B-B14F-4D97-AF65-F5344CB8AC3E}">
        <p14:creationId xmlns:p14="http://schemas.microsoft.com/office/powerpoint/2010/main" val="633329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4AF366-0DF5-9878-8049-67CDF5A8B06A}"/>
              </a:ext>
            </a:extLst>
          </p:cNvPr>
          <p:cNvSpPr>
            <a:spLocks noGrp="1"/>
          </p:cNvSpPr>
          <p:nvPr>
            <p:ph type="title"/>
          </p:nvPr>
        </p:nvSpPr>
        <p:spPr>
          <a:xfrm>
            <a:off x="838200" y="365125"/>
            <a:ext cx="10515600" cy="809251"/>
          </a:xfrm>
        </p:spPr>
        <p:txBody>
          <a:bodyPr>
            <a:normAutofit/>
          </a:bodyPr>
          <a:lstStyle/>
          <a:p>
            <a:r>
              <a:rPr lang="de-CH" sz="3200" dirty="0">
                <a:latin typeface="Arial" panose="020B0604020202020204" pitchFamily="34" charset="0"/>
                <a:cs typeface="Arial" panose="020B0604020202020204" pitchFamily="34" charset="0"/>
              </a:rPr>
              <a:t>VI. Kriegs- und Umbruchjahre 1798 – 1814 </a:t>
            </a:r>
            <a:endParaRPr lang="de-CH" sz="3200" dirty="0"/>
          </a:p>
        </p:txBody>
      </p:sp>
      <p:sp>
        <p:nvSpPr>
          <p:cNvPr id="3" name="Inhaltsplatzhalter 2">
            <a:extLst>
              <a:ext uri="{FF2B5EF4-FFF2-40B4-BE49-F238E27FC236}">
                <a16:creationId xmlns:a16="http://schemas.microsoft.com/office/drawing/2014/main" id="{1A250C89-F227-B4E8-5604-29FAF74930A6}"/>
              </a:ext>
            </a:extLst>
          </p:cNvPr>
          <p:cNvSpPr>
            <a:spLocks noGrp="1"/>
          </p:cNvSpPr>
          <p:nvPr>
            <p:ph idx="1"/>
          </p:nvPr>
        </p:nvSpPr>
        <p:spPr>
          <a:xfrm>
            <a:off x="600635" y="1174376"/>
            <a:ext cx="11241741" cy="5163671"/>
          </a:xfrm>
        </p:spPr>
        <p:txBody>
          <a:bodyPr>
            <a:noAutofit/>
          </a:bodyPr>
          <a:lstStyle/>
          <a:p>
            <a:pPr marL="0" indent="0">
              <a:lnSpc>
                <a:spcPct val="100000"/>
              </a:lnSpc>
              <a:buNone/>
            </a:pPr>
            <a:r>
              <a:rPr lang="de-CH" sz="2400" b="1" dirty="0">
                <a:latin typeface="Arial" panose="020B0604020202020204" pitchFamily="34" charset="0"/>
                <a:cs typeface="Arial" panose="020B0604020202020204" pitchFamily="34" charset="0"/>
              </a:rPr>
              <a:t>Aufgrund der 2. helvetischen Verfassung</a:t>
            </a:r>
            <a:r>
              <a:rPr lang="de-CH" sz="2400" dirty="0">
                <a:latin typeface="Arial" panose="020B0604020202020204" pitchFamily="34" charset="0"/>
                <a:cs typeface="Arial" panose="020B0604020202020204" pitchFamily="34" charset="0"/>
              </a:rPr>
              <a:t>, der </a:t>
            </a:r>
            <a:r>
              <a:rPr lang="de-CH" sz="2400" b="1" dirty="0">
                <a:latin typeface="Arial" panose="020B0604020202020204" pitchFamily="34" charset="0"/>
                <a:cs typeface="Arial" panose="020B0604020202020204" pitchFamily="34" charset="0"/>
              </a:rPr>
              <a:t>Verfassung von Malmaison </a:t>
            </a:r>
            <a:r>
              <a:rPr lang="de-CH" sz="2400" dirty="0">
                <a:latin typeface="Arial" panose="020B0604020202020204" pitchFamily="34" charset="0"/>
                <a:cs typeface="Arial" panose="020B0604020202020204" pitchFamily="34" charset="0"/>
              </a:rPr>
              <a:t>vom 30. April / 29. Mai 1801, welche die zerstrittenen Schweizer Parteien der Unitarier und Föderalisten einigen sollte, mussten die Kantone eine</a:t>
            </a:r>
            <a:r>
              <a:rPr lang="de-CH" sz="2400" dirty="0"/>
              <a:t> «</a:t>
            </a:r>
            <a:r>
              <a:rPr lang="de-CH" sz="2400" b="1" i="1" dirty="0">
                <a:latin typeface="Times New Roman" panose="02020603050405020304" pitchFamily="18" charset="0"/>
                <a:cs typeface="Times New Roman" panose="02020603050405020304" pitchFamily="18" charset="0"/>
              </a:rPr>
              <a:t>Kantonalorganisation</a:t>
            </a:r>
            <a:r>
              <a:rPr lang="de-CH" sz="2400" dirty="0"/>
              <a:t>» erlassen. </a:t>
            </a:r>
            <a:r>
              <a:rPr lang="de-CH" sz="2400" dirty="0">
                <a:latin typeface="Arial" panose="020B0604020202020204" pitchFamily="34" charset="0"/>
                <a:cs typeface="Arial" panose="020B0604020202020204" pitchFamily="34" charset="0"/>
              </a:rPr>
              <a:t>Die Bündner</a:t>
            </a:r>
            <a:r>
              <a:rPr lang="de-CH" sz="2400" dirty="0"/>
              <a:t> «</a:t>
            </a:r>
            <a:r>
              <a:rPr lang="de-CH" sz="2400" i="1" dirty="0">
                <a:latin typeface="Times New Roman" panose="02020603050405020304" pitchFamily="18" charset="0"/>
                <a:cs typeface="Times New Roman" panose="02020603050405020304" pitchFamily="18" charset="0"/>
              </a:rPr>
              <a:t>Tagsatzung</a:t>
            </a:r>
            <a:r>
              <a:rPr lang="de-CH" sz="2400" dirty="0"/>
              <a:t>», </a:t>
            </a:r>
            <a:r>
              <a:rPr lang="de-CH" sz="2400" dirty="0">
                <a:latin typeface="Arial" panose="020B0604020202020204" pitchFamily="34" charset="0"/>
                <a:cs typeface="Arial" panose="020B0604020202020204" pitchFamily="34" charset="0"/>
              </a:rPr>
              <a:t>die der Kommissär </a:t>
            </a:r>
            <a:r>
              <a:rPr lang="de-CH" sz="2400" dirty="0" err="1">
                <a:latin typeface="Arial" panose="020B0604020202020204" pitchFamily="34" charset="0"/>
                <a:cs typeface="Arial" panose="020B0604020202020204" pitchFamily="34" charset="0"/>
              </a:rPr>
              <a:t>Andermatt</a:t>
            </a:r>
            <a:r>
              <a:rPr lang="de-CH" sz="2400" dirty="0">
                <a:latin typeface="Arial" panose="020B0604020202020204" pitchFamily="34" charset="0"/>
                <a:cs typeface="Arial" panose="020B0604020202020204" pitchFamily="34" charset="0"/>
              </a:rPr>
              <a:t> präsidierte, beschloss Ende August 1801 die Kantonalorganisation; es ist der </a:t>
            </a:r>
            <a:r>
              <a:rPr lang="de-CH" sz="2400" b="1" dirty="0">
                <a:latin typeface="Arial" panose="020B0604020202020204" pitchFamily="34" charset="0"/>
                <a:cs typeface="Arial" panose="020B0604020202020204" pitchFamily="34" charset="0"/>
              </a:rPr>
              <a:t>erste systematische Verfassungstext</a:t>
            </a:r>
            <a:r>
              <a:rPr lang="de-CH" sz="2400" dirty="0">
                <a:latin typeface="Arial" panose="020B0604020202020204" pitchFamily="34" charset="0"/>
                <a:cs typeface="Arial" panose="020B0604020202020204" pitchFamily="34" charset="0"/>
              </a:rPr>
              <a:t>. Der Kanton wird in 11 Bezirke mit den je zugehörigen Gemeinden eingeteilt. Über die «</a:t>
            </a:r>
            <a:r>
              <a:rPr lang="de-CH" sz="2400" i="1" dirty="0">
                <a:latin typeface="Times New Roman" panose="02020603050405020304" pitchFamily="18" charset="0"/>
                <a:cs typeface="Times New Roman" panose="02020603050405020304" pitchFamily="18" charset="0"/>
              </a:rPr>
              <a:t>Kantonsbehörden»</a:t>
            </a:r>
            <a:r>
              <a:rPr lang="de-CH" sz="2400" dirty="0">
                <a:latin typeface="Arial" panose="020B0604020202020204" pitchFamily="34" charset="0"/>
                <a:cs typeface="Arial" panose="020B0604020202020204" pitchFamily="34" charset="0"/>
              </a:rPr>
              <a:t> wird bestimmt:</a:t>
            </a:r>
            <a:r>
              <a:rPr lang="de-CH" sz="2400" dirty="0"/>
              <a:t> </a:t>
            </a:r>
            <a:r>
              <a:rPr lang="de-CH" sz="2400" i="1" dirty="0">
                <a:latin typeface="Times New Roman" panose="02020603050405020304" pitchFamily="18" charset="0"/>
                <a:cs typeface="Times New Roman" panose="02020603050405020304" pitchFamily="18" charset="0"/>
              </a:rPr>
              <a:t>«§ 2. Die allgemeine Verwaltung des Kantons </a:t>
            </a:r>
            <a:r>
              <a:rPr lang="de-CH" sz="2400" i="1" dirty="0" err="1">
                <a:latin typeface="Times New Roman" panose="02020603050405020304" pitchFamily="18" charset="0"/>
                <a:cs typeface="Times New Roman" panose="02020603050405020304" pitchFamily="18" charset="0"/>
              </a:rPr>
              <a:t>Rhäzien</a:t>
            </a:r>
            <a:r>
              <a:rPr lang="de-CH" sz="2400" i="1" dirty="0">
                <a:latin typeface="Times New Roman" panose="02020603050405020304" pitchFamily="18" charset="0"/>
                <a:cs typeface="Times New Roman" panose="02020603050405020304" pitchFamily="18" charset="0"/>
              </a:rPr>
              <a:t> ist zweien verschiedenen Behörden übertrage, </a:t>
            </a:r>
            <a:r>
              <a:rPr lang="de-CH" sz="2400" i="1" dirty="0" err="1">
                <a:latin typeface="Times New Roman" panose="02020603050405020304" pitchFamily="18" charset="0"/>
                <a:cs typeface="Times New Roman" panose="02020603050405020304" pitchFamily="18" charset="0"/>
              </a:rPr>
              <a:t>nemmlich</a:t>
            </a:r>
            <a:r>
              <a:rPr lang="de-CH" sz="2400" i="1" dirty="0">
                <a:latin typeface="Times New Roman" panose="02020603050405020304" pitchFamily="18" charset="0"/>
                <a:cs typeface="Times New Roman" panose="02020603050405020304" pitchFamily="18" charset="0"/>
              </a:rPr>
              <a:t>: Einem </a:t>
            </a:r>
            <a:r>
              <a:rPr lang="de-CH" sz="2400" i="1" dirty="0" err="1">
                <a:latin typeface="Times New Roman" panose="02020603050405020304" pitchFamily="18" charset="0"/>
                <a:cs typeface="Times New Roman" panose="02020603050405020304" pitchFamily="18" charset="0"/>
              </a:rPr>
              <a:t>Kantonsrath</a:t>
            </a:r>
            <a:r>
              <a:rPr lang="de-CH" sz="2400" i="1" dirty="0">
                <a:latin typeface="Times New Roman" panose="02020603050405020304" pitchFamily="18" charset="0"/>
                <a:cs typeface="Times New Roman" panose="02020603050405020304" pitchFamily="18" charset="0"/>
              </a:rPr>
              <a:t> zur Beratung und einer Kantonsverwaltung zum ausführen</a:t>
            </a:r>
            <a:r>
              <a:rPr lang="de-CH" sz="2400" dirty="0">
                <a:latin typeface="Times New Roman" panose="02020603050405020304" pitchFamily="18" charset="0"/>
                <a:cs typeface="Times New Roman" panose="02020603050405020304" pitchFamily="18" charset="0"/>
              </a:rPr>
              <a:t>.</a:t>
            </a:r>
            <a:r>
              <a:rPr lang="de-CH" sz="2400" dirty="0"/>
              <a:t>» </a:t>
            </a:r>
            <a:r>
              <a:rPr lang="de-CH" sz="2400" dirty="0">
                <a:latin typeface="Arial" panose="020B0604020202020204" pitchFamily="34" charset="0"/>
                <a:cs typeface="Arial" panose="020B0604020202020204" pitchFamily="34" charset="0"/>
              </a:rPr>
              <a:t>In den Distrikten ist die </a:t>
            </a:r>
            <a:r>
              <a:rPr lang="de-CH" sz="2400" dirty="0"/>
              <a:t>«</a:t>
            </a:r>
            <a:r>
              <a:rPr lang="de-CH" sz="2400" i="1" dirty="0" err="1">
                <a:latin typeface="Times New Roman" panose="02020603050405020304" pitchFamily="18" charset="0"/>
                <a:cs typeface="Times New Roman" panose="02020603050405020304" pitchFamily="18" charset="0"/>
              </a:rPr>
              <a:t>Distriktskammer</a:t>
            </a:r>
            <a:r>
              <a:rPr lang="de-CH" sz="2400" dirty="0"/>
              <a:t>», </a:t>
            </a:r>
            <a:r>
              <a:rPr lang="de-CH" sz="2400" dirty="0">
                <a:latin typeface="Arial" panose="020B0604020202020204" pitchFamily="34" charset="0"/>
                <a:cs typeface="Arial" panose="020B0604020202020204" pitchFamily="34" charset="0"/>
              </a:rPr>
              <a:t>die vom </a:t>
            </a:r>
            <a:r>
              <a:rPr lang="de-CH" sz="2400" dirty="0"/>
              <a:t>«</a:t>
            </a:r>
            <a:r>
              <a:rPr lang="de-CH" sz="2400" i="1" dirty="0" err="1">
                <a:latin typeface="Times New Roman" panose="02020603050405020304" pitchFamily="18" charset="0"/>
                <a:cs typeface="Times New Roman" panose="02020603050405020304" pitchFamily="18" charset="0"/>
              </a:rPr>
              <a:t>Distriktseinnehmer</a:t>
            </a:r>
            <a:r>
              <a:rPr lang="de-CH" sz="2400" i="1" dirty="0">
                <a:latin typeface="Times New Roman" panose="02020603050405020304" pitchFamily="18" charset="0"/>
                <a:cs typeface="Times New Roman" panose="02020603050405020304" pitchFamily="18" charset="0"/>
              </a:rPr>
              <a:t>»</a:t>
            </a:r>
            <a:r>
              <a:rPr lang="de-CH" sz="2400" dirty="0"/>
              <a:t> </a:t>
            </a:r>
            <a:r>
              <a:rPr lang="de-CH" sz="2400" dirty="0">
                <a:latin typeface="Arial" panose="020B0604020202020204" pitchFamily="34" charset="0"/>
                <a:cs typeface="Arial" panose="020B0604020202020204" pitchFamily="34" charset="0"/>
              </a:rPr>
              <a:t>geleitet wird, die zuständige Verwaltungsbehörde, und in jeder Gemeinde der</a:t>
            </a:r>
            <a:r>
              <a:rPr lang="de-CH" sz="2400" dirty="0"/>
              <a:t> «</a:t>
            </a:r>
            <a:r>
              <a:rPr lang="de-CH" sz="2400" i="1" dirty="0" err="1">
                <a:latin typeface="Times New Roman" panose="02020603050405020304" pitchFamily="18" charset="0"/>
                <a:cs typeface="Times New Roman" panose="02020603050405020304" pitchFamily="18" charset="0"/>
              </a:rPr>
              <a:t>Gemeinsrath</a:t>
            </a:r>
            <a:r>
              <a:rPr lang="de-CH" sz="2400" dirty="0"/>
              <a:t>». </a:t>
            </a:r>
            <a:r>
              <a:rPr lang="de-CH" sz="2400" dirty="0">
                <a:latin typeface="Arial" panose="020B0604020202020204" pitchFamily="34" charset="0"/>
                <a:cs typeface="Arial" panose="020B0604020202020204" pitchFamily="34" charset="0"/>
              </a:rPr>
              <a:t>Zudem werden in den Distrikten die </a:t>
            </a:r>
            <a:r>
              <a:rPr lang="de-CH" sz="2400" dirty="0"/>
              <a:t>«</a:t>
            </a:r>
            <a:r>
              <a:rPr lang="de-CH" sz="2400" i="1" dirty="0">
                <a:latin typeface="Times New Roman" panose="02020603050405020304" pitchFamily="18" charset="0"/>
                <a:cs typeface="Times New Roman" panose="02020603050405020304" pitchFamily="18" charset="0"/>
              </a:rPr>
              <a:t>Wahlversammlungen</a:t>
            </a:r>
            <a:r>
              <a:rPr lang="de-CH" sz="2400" dirty="0">
                <a:latin typeface="Times New Roman" panose="02020603050405020304" pitchFamily="18" charset="0"/>
                <a:cs typeface="Times New Roman" panose="02020603050405020304" pitchFamily="18" charset="0"/>
              </a:rPr>
              <a:t>» aller Stimmberechtigter </a:t>
            </a:r>
            <a:r>
              <a:rPr lang="de-CH" sz="2400" dirty="0">
                <a:latin typeface="Arial" panose="020B0604020202020204" pitchFamily="34" charset="0"/>
                <a:cs typeface="Arial" panose="020B0604020202020204" pitchFamily="34" charset="0"/>
              </a:rPr>
              <a:t>abgehalten. Über die Gerichte im Kanton konnte mangels helvetischen Vorgaben nichts bestimmt werden.  </a:t>
            </a:r>
          </a:p>
        </p:txBody>
      </p:sp>
    </p:spTree>
    <p:extLst>
      <p:ext uri="{BB962C8B-B14F-4D97-AF65-F5344CB8AC3E}">
        <p14:creationId xmlns:p14="http://schemas.microsoft.com/office/powerpoint/2010/main" val="439058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AD59E1-23D6-0960-5077-260A01FC627F}"/>
              </a:ext>
            </a:extLst>
          </p:cNvPr>
          <p:cNvSpPr>
            <a:spLocks noGrp="1"/>
          </p:cNvSpPr>
          <p:nvPr>
            <p:ph type="title"/>
          </p:nvPr>
        </p:nvSpPr>
        <p:spPr>
          <a:xfrm>
            <a:off x="838200" y="365125"/>
            <a:ext cx="10515600" cy="880969"/>
          </a:xfrm>
        </p:spPr>
        <p:txBody>
          <a:bodyPr>
            <a:normAutofit/>
          </a:bodyPr>
          <a:lstStyle/>
          <a:p>
            <a:r>
              <a:rPr lang="de-CH" sz="3200" dirty="0">
                <a:latin typeface="Arial" panose="020B0604020202020204" pitchFamily="34" charset="0"/>
                <a:cs typeface="Arial" panose="020B0604020202020204" pitchFamily="34" charset="0"/>
              </a:rPr>
              <a:t>VI. Kriegs- und Umbruchjahre 1798 – 1814 </a:t>
            </a:r>
          </a:p>
        </p:txBody>
      </p:sp>
      <p:sp>
        <p:nvSpPr>
          <p:cNvPr id="3" name="Inhaltsplatzhalter 2">
            <a:extLst>
              <a:ext uri="{FF2B5EF4-FFF2-40B4-BE49-F238E27FC236}">
                <a16:creationId xmlns:a16="http://schemas.microsoft.com/office/drawing/2014/main" id="{DCF1B1C6-BEF3-5F6A-6039-51070A1E87BD}"/>
              </a:ext>
            </a:extLst>
          </p:cNvPr>
          <p:cNvSpPr>
            <a:spLocks noGrp="1"/>
          </p:cNvSpPr>
          <p:nvPr>
            <p:ph idx="1"/>
          </p:nvPr>
        </p:nvSpPr>
        <p:spPr>
          <a:xfrm>
            <a:off x="838200" y="1434353"/>
            <a:ext cx="10515600" cy="4742609"/>
          </a:xfrm>
        </p:spPr>
        <p:txBody>
          <a:bodyPr>
            <a:normAutofit fontScale="92500" lnSpcReduction="20000"/>
          </a:bodyPr>
          <a:lstStyle/>
          <a:p>
            <a:pPr marL="0" indent="0">
              <a:lnSpc>
                <a:spcPct val="110000"/>
              </a:lnSpc>
              <a:buNone/>
            </a:pPr>
            <a:r>
              <a:rPr lang="de-CH" sz="2600" dirty="0"/>
              <a:t>Die durch Frankreich geleitete Helvetik hat weder der Schweiz noch den Kantonen eine volle Verfassungsautonomie gewährt, weil Frankreich die  Verpflichtungen des Friedens von Lunéville vom 9. Juni 1801 für einen Autonomie der neuen Staaten missachtete. </a:t>
            </a:r>
          </a:p>
          <a:p>
            <a:pPr marL="0" indent="0">
              <a:lnSpc>
                <a:spcPct val="110000"/>
              </a:lnSpc>
              <a:buNone/>
            </a:pPr>
            <a:r>
              <a:rPr lang="de-CH" sz="2600" dirty="0"/>
              <a:t>Am 9. Sept. 1802 errichteten die «</a:t>
            </a:r>
            <a:r>
              <a:rPr lang="de-CH" sz="2600" i="1" dirty="0">
                <a:latin typeface="Times New Roman" panose="02020603050405020304" pitchFamily="18" charset="0"/>
                <a:cs typeface="Times New Roman" panose="02020603050405020304" pitchFamily="18" charset="0"/>
              </a:rPr>
              <a:t>Präsides und Landesdeputierten</a:t>
            </a:r>
            <a:r>
              <a:rPr lang="de-CH" sz="2600" dirty="0"/>
              <a:t>» wieder die alte Staatsordnung und verlangten am 10. Sept. namens des Volks von Graubünden von den Helvetische Vollziehungsräte die Wiederherstellung der früheren Verfassungsordnung. Doch am 26. Oktober 1802 musste die provisorische Landesbehörde der «</a:t>
            </a:r>
            <a:r>
              <a:rPr lang="de-CH" sz="2600" i="1" dirty="0">
                <a:latin typeface="Times New Roman" panose="02020603050405020304" pitchFamily="18" charset="0"/>
                <a:cs typeface="Times New Roman" panose="02020603050405020304" pitchFamily="18" charset="0"/>
              </a:rPr>
              <a:t>Häupter und zugezogene </a:t>
            </a:r>
            <a:r>
              <a:rPr lang="de-CH" sz="2600" i="1" dirty="0" err="1">
                <a:latin typeface="Times New Roman" panose="02020603050405020304" pitchFamily="18" charset="0"/>
                <a:cs typeface="Times New Roman" panose="02020603050405020304" pitchFamily="18" charset="0"/>
              </a:rPr>
              <a:t>Räthe</a:t>
            </a:r>
            <a:r>
              <a:rPr lang="de-CH" sz="2600" dirty="0"/>
              <a:t>» resignieren, denn der «</a:t>
            </a:r>
            <a:r>
              <a:rPr lang="de-CH" sz="2600" i="1" dirty="0">
                <a:latin typeface="Times New Roman" panose="02020603050405020304" pitchFamily="18" charset="0"/>
                <a:cs typeface="Times New Roman" panose="02020603050405020304" pitchFamily="18" charset="0"/>
              </a:rPr>
              <a:t>erste Konsul der französischen Republik hat seinen Willen erklärt und gedenkt ihn mit militärischer Gewalt zu behaupten</a:t>
            </a:r>
            <a:r>
              <a:rPr lang="de-CH" sz="2600" dirty="0"/>
              <a:t>». Napoleon beruft die «</a:t>
            </a:r>
            <a:r>
              <a:rPr lang="de-CH" sz="2600" i="1" dirty="0" err="1">
                <a:latin typeface="Times New Roman" panose="02020603050405020304" pitchFamily="18" charset="0"/>
                <a:cs typeface="Times New Roman" panose="02020603050405020304" pitchFamily="18" charset="0"/>
              </a:rPr>
              <a:t>Consulta</a:t>
            </a:r>
            <a:r>
              <a:rPr lang="de-CH" sz="2600" dirty="0"/>
              <a:t>», eine beratende Versammlung von Vertretern aller Kantone, nach Paris, die 10. Dezember 1802 ihre Arbeit aufnimmt.</a:t>
            </a:r>
          </a:p>
        </p:txBody>
      </p:sp>
    </p:spTree>
    <p:extLst>
      <p:ext uri="{BB962C8B-B14F-4D97-AF65-F5344CB8AC3E}">
        <p14:creationId xmlns:p14="http://schemas.microsoft.com/office/powerpoint/2010/main" val="3358507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ADDB47-7B7C-A03B-12C3-6B2CBAE93F6B}"/>
              </a:ext>
            </a:extLst>
          </p:cNvPr>
          <p:cNvSpPr>
            <a:spLocks noGrp="1"/>
          </p:cNvSpPr>
          <p:nvPr>
            <p:ph type="title"/>
          </p:nvPr>
        </p:nvSpPr>
        <p:spPr/>
        <p:txBody>
          <a:bodyPr>
            <a:normAutofit/>
          </a:bodyPr>
          <a:lstStyle/>
          <a:p>
            <a:r>
              <a:rPr lang="de-CH" sz="3200" dirty="0">
                <a:latin typeface="Arial" panose="020B0604020202020204" pitchFamily="34" charset="0"/>
                <a:cs typeface="Arial" panose="020B0604020202020204" pitchFamily="34" charset="0"/>
              </a:rPr>
              <a:t>I. Einleitung</a:t>
            </a:r>
          </a:p>
        </p:txBody>
      </p:sp>
      <p:sp>
        <p:nvSpPr>
          <p:cNvPr id="3" name="Inhaltsplatzhalter 2">
            <a:extLst>
              <a:ext uri="{FF2B5EF4-FFF2-40B4-BE49-F238E27FC236}">
                <a16:creationId xmlns:a16="http://schemas.microsoft.com/office/drawing/2014/main" id="{17395075-91BF-4797-1549-53777EAEB43D}"/>
              </a:ext>
            </a:extLst>
          </p:cNvPr>
          <p:cNvSpPr>
            <a:spLocks noGrp="1"/>
          </p:cNvSpPr>
          <p:nvPr>
            <p:ph idx="1"/>
          </p:nvPr>
        </p:nvSpPr>
        <p:spPr>
          <a:xfrm>
            <a:off x="838200" y="1493949"/>
            <a:ext cx="10515600" cy="4683014"/>
          </a:xfrm>
        </p:spPr>
        <p:txBody>
          <a:bodyPr>
            <a:noAutofit/>
          </a:bodyPr>
          <a:lstStyle/>
          <a:p>
            <a:pPr marL="0" indent="0">
              <a:lnSpc>
                <a:spcPct val="120000"/>
              </a:lnSpc>
              <a:buNone/>
            </a:pPr>
            <a:r>
              <a:rPr lang="de-CH" sz="2600" dirty="0">
                <a:latin typeface="Arial" panose="020B0604020202020204" pitchFamily="34" charset="0"/>
                <a:cs typeface="Arial" panose="020B0604020202020204" pitchFamily="34" charset="0"/>
              </a:rPr>
              <a:t>So wie Graubünden in der Schweiz der Kanton ist, der das vielfältigste und grösste kulturelle Erbe an Kunstwerken hat, so ist auch das Verfassungsrecht von Graubünden ab 1767 ein kulturelles Erbe, das unglaublich vielfältig, reich und eigenständig ist.</a:t>
            </a:r>
          </a:p>
          <a:p>
            <a:pPr marL="0" indent="0">
              <a:lnSpc>
                <a:spcPct val="120000"/>
              </a:lnSpc>
              <a:buNone/>
            </a:pPr>
            <a:r>
              <a:rPr lang="de-CH" sz="2600" dirty="0">
                <a:latin typeface="Arial" panose="020B0604020202020204" pitchFamily="34" charset="0"/>
                <a:cs typeface="Arial" panose="020B0604020202020204" pitchFamily="34" charset="0"/>
              </a:rPr>
              <a:t>Für die Erschliessung des Verfassungsrechts haben viele bedeutende Bündner Historiker/innen und Jurist/innen des 19., 20. und 21. Jahrhunderts enorm Wichtiges geleistet. </a:t>
            </a:r>
          </a:p>
          <a:p>
            <a:pPr marL="0" indent="0">
              <a:lnSpc>
                <a:spcPct val="120000"/>
              </a:lnSpc>
              <a:buNone/>
            </a:pPr>
            <a:r>
              <a:rPr lang="de-CH" sz="2600" dirty="0">
                <a:latin typeface="Arial" panose="020B0604020202020204" pitchFamily="34" charset="0"/>
                <a:cs typeface="Arial" panose="020B0604020202020204" pitchFamily="34" charset="0"/>
              </a:rPr>
              <a:t>.</a:t>
            </a:r>
          </a:p>
          <a:p>
            <a:pPr marL="0" indent="0">
              <a:lnSpc>
                <a:spcPct val="110000"/>
              </a:lnSpc>
              <a:buNone/>
            </a:pPr>
            <a:r>
              <a:rPr lang="de-CH" sz="2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137293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9BA70E-E32C-F6BD-5A71-474587D7B78C}"/>
              </a:ext>
            </a:extLst>
          </p:cNvPr>
          <p:cNvSpPr>
            <a:spLocks noGrp="1"/>
          </p:cNvSpPr>
          <p:nvPr>
            <p:ph type="title"/>
          </p:nvPr>
        </p:nvSpPr>
        <p:spPr>
          <a:xfrm>
            <a:off x="838200" y="365126"/>
            <a:ext cx="10515600" cy="1015440"/>
          </a:xfrm>
        </p:spPr>
        <p:txBody>
          <a:bodyPr>
            <a:normAutofit/>
          </a:bodyPr>
          <a:lstStyle/>
          <a:p>
            <a:r>
              <a:rPr lang="de-CH" sz="3200" dirty="0">
                <a:latin typeface="Arial" panose="020B0604020202020204" pitchFamily="34" charset="0"/>
                <a:cs typeface="Arial" panose="020B0604020202020204" pitchFamily="34" charset="0"/>
              </a:rPr>
              <a:t>VII. Mediationszeit 1803-1813</a:t>
            </a:r>
          </a:p>
        </p:txBody>
      </p:sp>
      <p:sp>
        <p:nvSpPr>
          <p:cNvPr id="3" name="Inhaltsplatzhalter 2">
            <a:extLst>
              <a:ext uri="{FF2B5EF4-FFF2-40B4-BE49-F238E27FC236}">
                <a16:creationId xmlns:a16="http://schemas.microsoft.com/office/drawing/2014/main" id="{68DCF365-9ECE-8ADF-CC0F-CED67A348BCE}"/>
              </a:ext>
            </a:extLst>
          </p:cNvPr>
          <p:cNvSpPr>
            <a:spLocks noGrp="1"/>
          </p:cNvSpPr>
          <p:nvPr>
            <p:ph idx="1"/>
          </p:nvPr>
        </p:nvSpPr>
        <p:spPr>
          <a:xfrm>
            <a:off x="838200" y="1380566"/>
            <a:ext cx="10515600" cy="4921622"/>
          </a:xfrm>
        </p:spPr>
        <p:txBody>
          <a:bodyPr>
            <a:normAutofit fontScale="25000" lnSpcReduction="20000"/>
          </a:bodyPr>
          <a:lstStyle/>
          <a:p>
            <a:pPr marL="0" indent="0">
              <a:lnSpc>
                <a:spcPct val="120000"/>
              </a:lnSpc>
              <a:buNone/>
            </a:pPr>
            <a:r>
              <a:rPr lang="de-CH" sz="9600" dirty="0">
                <a:latin typeface="Arial" panose="020B0604020202020204" pitchFamily="34" charset="0"/>
                <a:cs typeface="Arial" panose="020B0604020202020204" pitchFamily="34" charset="0"/>
              </a:rPr>
              <a:t>Aus den von Napoleon selbst geleiteten Beratungen der </a:t>
            </a:r>
            <a:r>
              <a:rPr lang="de-CH" sz="9600" dirty="0" err="1">
                <a:latin typeface="Arial" panose="020B0604020202020204" pitchFamily="34" charset="0"/>
                <a:cs typeface="Arial" panose="020B0604020202020204" pitchFamily="34" charset="0"/>
              </a:rPr>
              <a:t>Consulta</a:t>
            </a:r>
            <a:r>
              <a:rPr lang="de-CH" sz="9600" dirty="0">
                <a:latin typeface="Arial" panose="020B0604020202020204" pitchFamily="34" charset="0"/>
                <a:cs typeface="Arial" panose="020B0604020202020204" pitchFamily="34" charset="0"/>
              </a:rPr>
              <a:t> gingen die Verfassungen für die (damals) 19 Kantone und die Verfassung für den Bund hervor. Darin war:</a:t>
            </a:r>
          </a:p>
          <a:p>
            <a:pPr marL="0" indent="0">
              <a:lnSpc>
                <a:spcPct val="120000"/>
              </a:lnSpc>
              <a:spcBef>
                <a:spcPts val="600"/>
              </a:spcBef>
              <a:buNone/>
            </a:pPr>
            <a:r>
              <a:rPr lang="fr-FR" sz="9600" b="1" i="1" kern="1400" dirty="0">
                <a:effectLst/>
                <a:latin typeface="Times New Roman" panose="02020603050405020304" pitchFamily="18" charset="0"/>
                <a:ea typeface="Times New Roman" panose="02020603050405020304" pitchFamily="18" charset="0"/>
                <a:cs typeface="Times New Roman" panose="02020603050405020304" pitchFamily="18" charset="0"/>
              </a:rPr>
              <a:t>Chapitre </a:t>
            </a:r>
            <a:r>
              <a:rPr lang="fr-FR" sz="9600" b="1" i="1" kern="1400" dirty="0" err="1">
                <a:effectLst/>
                <a:latin typeface="Times New Roman" panose="02020603050405020304" pitchFamily="18" charset="0"/>
                <a:ea typeface="Times New Roman" panose="02020603050405020304" pitchFamily="18" charset="0"/>
                <a:cs typeface="Times New Roman" panose="02020603050405020304" pitchFamily="18" charset="0"/>
              </a:rPr>
              <a:t>Septieme</a:t>
            </a:r>
            <a:r>
              <a:rPr lang="fr-FR" sz="9600" b="1" i="1"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9600" i="1" dirty="0">
                <a:effectLst/>
                <a:latin typeface="Times New Roman" panose="02020603050405020304" pitchFamily="18" charset="0"/>
                <a:ea typeface="Times New Roman" panose="02020603050405020304" pitchFamily="18" charset="0"/>
                <a:cs typeface="Times New Roman" panose="02020603050405020304" pitchFamily="18" charset="0"/>
              </a:rPr>
              <a:t>Constitution du Canton des Grisons</a:t>
            </a:r>
            <a:endParaRPr lang="de-DE" sz="9600" b="1" i="1" kern="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20000"/>
              </a:lnSpc>
              <a:spcBef>
                <a:spcPts val="600"/>
              </a:spcBef>
              <a:buNone/>
            </a:pPr>
            <a:r>
              <a:rPr lang="de-DE" sz="9600" b="1" i="1" kern="1400" dirty="0">
                <a:effectLst/>
                <a:latin typeface="Times New Roman" panose="02020603050405020304" pitchFamily="18" charset="0"/>
                <a:ea typeface="Times New Roman" panose="02020603050405020304" pitchFamily="18" charset="0"/>
                <a:cs typeface="Times New Roman" panose="02020603050405020304" pitchFamily="18" charset="0"/>
              </a:rPr>
              <a:t>Siebentes Kapitel. </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Verfassung des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Cantons</a:t>
            </a:r>
            <a:r>
              <a:rPr lang="de-DE" sz="9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9600" i="1" dirty="0" err="1">
                <a:effectLst/>
                <a:latin typeface="Times New Roman" panose="02020603050405020304" pitchFamily="18" charset="0"/>
                <a:ea typeface="Times New Roman" panose="02020603050405020304" pitchFamily="18" charset="0"/>
                <a:cs typeface="Times New Roman" panose="02020603050405020304" pitchFamily="18" charset="0"/>
              </a:rPr>
              <a:t>Graubündten</a:t>
            </a:r>
            <a:endParaRPr lang="de-CH" sz="9600" b="1" i="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20000"/>
              </a:lnSpc>
              <a:spcBef>
                <a:spcPts val="600"/>
              </a:spcBef>
              <a:buNone/>
            </a:pPr>
            <a:r>
              <a:rPr lang="it-IT" sz="9600" b="1" i="1" kern="1400" dirty="0">
                <a:effectLst/>
                <a:latin typeface="Times New Roman" panose="02020603050405020304" pitchFamily="18" charset="0"/>
                <a:ea typeface="Times New Roman" panose="02020603050405020304" pitchFamily="18" charset="0"/>
                <a:cs typeface="Times New Roman" panose="02020603050405020304" pitchFamily="18" charset="0"/>
              </a:rPr>
              <a:t>Capitolo VII.</a:t>
            </a:r>
            <a:r>
              <a:rPr lang="de-CH" sz="9600" b="1" i="1" kern="1400" dirty="0">
                <a:latin typeface="Times New Roman" panose="02020603050405020304" pitchFamily="18" charset="0"/>
                <a:ea typeface="Times New Roman" panose="02020603050405020304" pitchFamily="18" charset="0"/>
                <a:cs typeface="Times New Roman" panose="02020603050405020304" pitchFamily="18" charset="0"/>
              </a:rPr>
              <a:t> </a:t>
            </a:r>
            <a:r>
              <a:rPr lang="it-IT" sz="9600" i="1" dirty="0">
                <a:effectLst/>
                <a:latin typeface="Times New Roman" panose="02020603050405020304" pitchFamily="18" charset="0"/>
                <a:ea typeface="Times New Roman" panose="02020603050405020304" pitchFamily="18" charset="0"/>
                <a:cs typeface="Times New Roman" panose="02020603050405020304" pitchFamily="18" charset="0"/>
              </a:rPr>
              <a:t>Costituzione del Cantone dei </a:t>
            </a:r>
            <a:r>
              <a:rPr lang="it-IT" sz="9600" i="1" dirty="0" err="1">
                <a:effectLst/>
                <a:latin typeface="Times New Roman" panose="02020603050405020304" pitchFamily="18" charset="0"/>
                <a:ea typeface="Times New Roman" panose="02020603050405020304" pitchFamily="18" charset="0"/>
                <a:cs typeface="Times New Roman" panose="02020603050405020304" pitchFamily="18" charset="0"/>
              </a:rPr>
              <a:t>Griggioni</a:t>
            </a:r>
            <a:endParaRPr lang="it-IT" sz="96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20000"/>
              </a:lnSpc>
              <a:spcBef>
                <a:spcPts val="600"/>
              </a:spcBef>
              <a:buNone/>
            </a:pPr>
            <a:r>
              <a:rPr lang="de-CH" sz="9600" b="1" i="1" dirty="0" err="1">
                <a:effectLst/>
                <a:latin typeface="Times New Roman" panose="02020603050405020304" pitchFamily="18" charset="0"/>
                <a:ea typeface="Times New Roman" panose="02020603050405020304" pitchFamily="18" charset="0"/>
                <a:cs typeface="Times New Roman" panose="02020603050405020304" pitchFamily="18" charset="0"/>
              </a:rPr>
              <a:t>Capitel</a:t>
            </a:r>
            <a:r>
              <a:rPr lang="de-CH" sz="9600" b="1" i="1" dirty="0">
                <a:effectLst/>
                <a:latin typeface="Times New Roman" panose="02020603050405020304" pitchFamily="18" charset="0"/>
                <a:ea typeface="Times New Roman" panose="02020603050405020304" pitchFamily="18" charset="0"/>
                <a:cs typeface="Times New Roman" panose="02020603050405020304" pitchFamily="18" charset="0"/>
              </a:rPr>
              <a:t> VII. </a:t>
            </a:r>
            <a:r>
              <a:rPr lang="de-CH" sz="9600" i="1" dirty="0" err="1">
                <a:effectLst/>
                <a:latin typeface="Times New Roman" panose="02020603050405020304" pitchFamily="18" charset="0"/>
                <a:ea typeface="Times New Roman" panose="02020603050405020304" pitchFamily="18" charset="0"/>
                <a:cs typeface="Times New Roman" panose="02020603050405020304" pitchFamily="18" charset="0"/>
              </a:rPr>
              <a:t>Constitutiun</a:t>
            </a:r>
            <a:r>
              <a:rPr lang="de-CH" sz="9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CH" sz="9600" i="1" dirty="0" err="1">
                <a:effectLst/>
                <a:latin typeface="Times New Roman" panose="02020603050405020304" pitchFamily="18" charset="0"/>
                <a:ea typeface="Times New Roman" panose="02020603050405020304" pitchFamily="18" charset="0"/>
                <a:cs typeface="Times New Roman" panose="02020603050405020304" pitchFamily="18" charset="0"/>
              </a:rPr>
              <a:t>dil</a:t>
            </a:r>
            <a:r>
              <a:rPr lang="de-CH" sz="9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CH" sz="9600" i="1" dirty="0" err="1">
                <a:effectLst/>
                <a:latin typeface="Times New Roman" panose="02020603050405020304" pitchFamily="18" charset="0"/>
                <a:ea typeface="Times New Roman" panose="02020603050405020304" pitchFamily="18" charset="0"/>
                <a:cs typeface="Times New Roman" panose="02020603050405020304" pitchFamily="18" charset="0"/>
              </a:rPr>
              <a:t>Cantun</a:t>
            </a:r>
            <a:r>
              <a:rPr lang="de-CH" sz="9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CH" sz="9600" i="1" dirty="0" err="1">
                <a:effectLst/>
                <a:latin typeface="Times New Roman" panose="02020603050405020304" pitchFamily="18" charset="0"/>
                <a:ea typeface="Times New Roman" panose="02020603050405020304" pitchFamily="18" charset="0"/>
                <a:cs typeface="Times New Roman" panose="02020603050405020304" pitchFamily="18" charset="0"/>
              </a:rPr>
              <a:t>dils</a:t>
            </a:r>
            <a:r>
              <a:rPr lang="de-CH" sz="9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CH" sz="9600" i="1" dirty="0" err="1">
                <a:effectLst/>
                <a:latin typeface="Times New Roman" panose="02020603050405020304" pitchFamily="18" charset="0"/>
                <a:ea typeface="Times New Roman" panose="02020603050405020304" pitchFamily="18" charset="0"/>
                <a:cs typeface="Times New Roman" panose="02020603050405020304" pitchFamily="18" charset="0"/>
              </a:rPr>
              <a:t>Grischuns</a:t>
            </a:r>
            <a:endParaRPr lang="de-CH" sz="96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20000"/>
              </a:lnSpc>
              <a:buNone/>
            </a:pPr>
            <a:r>
              <a:rPr lang="de-CH" sz="9600" dirty="0">
                <a:latin typeface="Arial" panose="020B0604020202020204" pitchFamily="34" charset="0"/>
                <a:cs typeface="Arial" panose="020B0604020202020204" pitchFamily="34" charset="0"/>
              </a:rPr>
              <a:t>Verfassungsrechtlich ist diese oktroyierte Verfassung ein minimaler Organisationserlass für die wiederhergestellten drei Bünde des Kantons. Der Grosse Rath mit je einem Vertreter der 63 Hochgerichte ist eine Wahl- und Aufsichtsbehörde, und der Kleinen Rat mit den drei Bundeshäuptern obliegen die Vollzugsaufgaben. </a:t>
            </a:r>
            <a:endParaRPr lang="de-CH" sz="9600" i="1" dirty="0">
              <a:latin typeface="Times New Roman" panose="02020603050405020304" pitchFamily="18" charset="0"/>
              <a:cs typeface="Times New Roman" panose="02020603050405020304" pitchFamily="18" charset="0"/>
            </a:endParaRPr>
          </a:p>
          <a:p>
            <a:pPr marL="0" indent="0">
              <a:buNone/>
            </a:pPr>
            <a:endParaRPr lang="de-CH" dirty="0"/>
          </a:p>
        </p:txBody>
      </p:sp>
    </p:spTree>
    <p:extLst>
      <p:ext uri="{BB962C8B-B14F-4D97-AF65-F5344CB8AC3E}">
        <p14:creationId xmlns:p14="http://schemas.microsoft.com/office/powerpoint/2010/main" val="40189814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E6F7C7-2E05-A84F-8E57-ECC5DBA458B7}"/>
              </a:ext>
            </a:extLst>
          </p:cNvPr>
          <p:cNvSpPr>
            <a:spLocks noGrp="1"/>
          </p:cNvSpPr>
          <p:nvPr>
            <p:ph type="title"/>
          </p:nvPr>
        </p:nvSpPr>
        <p:spPr>
          <a:xfrm>
            <a:off x="838200" y="365125"/>
            <a:ext cx="10515600" cy="907863"/>
          </a:xfrm>
        </p:spPr>
        <p:txBody>
          <a:bodyPr>
            <a:normAutofit/>
          </a:bodyPr>
          <a:lstStyle/>
          <a:p>
            <a:r>
              <a:rPr lang="de-CH" sz="3200" dirty="0">
                <a:latin typeface="Arial" panose="020B0604020202020204" pitchFamily="34" charset="0"/>
                <a:cs typeface="Arial" panose="020B0604020202020204" pitchFamily="34" charset="0"/>
              </a:rPr>
              <a:t>VII. Mediationszeit 1803-1813</a:t>
            </a:r>
            <a:endParaRPr lang="de-CH" sz="3200" dirty="0"/>
          </a:p>
        </p:txBody>
      </p:sp>
      <p:sp>
        <p:nvSpPr>
          <p:cNvPr id="3" name="Inhaltsplatzhalter 2">
            <a:extLst>
              <a:ext uri="{FF2B5EF4-FFF2-40B4-BE49-F238E27FC236}">
                <a16:creationId xmlns:a16="http://schemas.microsoft.com/office/drawing/2014/main" id="{293A2725-0EF8-9906-5F85-3875CAC9028E}"/>
              </a:ext>
            </a:extLst>
          </p:cNvPr>
          <p:cNvSpPr>
            <a:spLocks noGrp="1"/>
          </p:cNvSpPr>
          <p:nvPr>
            <p:ph idx="1"/>
          </p:nvPr>
        </p:nvSpPr>
        <p:spPr>
          <a:xfrm>
            <a:off x="838200" y="1147482"/>
            <a:ext cx="10515600" cy="5029481"/>
          </a:xfrm>
        </p:spPr>
        <p:txBody>
          <a:bodyPr>
            <a:normAutofit fontScale="92500"/>
          </a:bodyPr>
          <a:lstStyle/>
          <a:p>
            <a:pPr marL="0" indent="0">
              <a:buNone/>
            </a:pPr>
            <a:r>
              <a:rPr lang="de-CH" sz="2800" dirty="0">
                <a:latin typeface="Arial" panose="020B0604020202020204" pitchFamily="34" charset="0"/>
                <a:cs typeface="Arial" panose="020B0604020202020204" pitchFamily="34" charset="0"/>
              </a:rPr>
              <a:t>Doch </a:t>
            </a:r>
            <a:r>
              <a:rPr lang="de-CH" sz="2800" b="1" dirty="0">
                <a:latin typeface="Arial" panose="020B0604020202020204" pitchFamily="34" charset="0"/>
                <a:cs typeface="Arial" panose="020B0604020202020204" pitchFamily="34" charset="0"/>
              </a:rPr>
              <a:t>neu</a:t>
            </a:r>
            <a:r>
              <a:rPr lang="de-CH" sz="2800" dirty="0">
                <a:latin typeface="Arial" panose="020B0604020202020204" pitchFamily="34" charset="0"/>
                <a:cs typeface="Arial" panose="020B0604020202020204" pitchFamily="34" charset="0"/>
              </a:rPr>
              <a:t> werden erstmals drei Grundrechte verankert: die Garantie der Freiheit der ausge</a:t>
            </a:r>
            <a:r>
              <a:rPr lang="de-CH" dirty="0">
                <a:latin typeface="Arial" panose="020B0604020202020204" pitchFamily="34" charset="0"/>
                <a:cs typeface="Arial" panose="020B0604020202020204" pitchFamily="34" charset="0"/>
              </a:rPr>
              <a:t>übten </a:t>
            </a:r>
            <a:r>
              <a:rPr lang="de-CH" sz="2800" dirty="0">
                <a:latin typeface="Arial" panose="020B0604020202020204" pitchFamily="34" charset="0"/>
                <a:cs typeface="Arial" panose="020B0604020202020204" pitchFamily="34" charset="0"/>
              </a:rPr>
              <a:t>Religionen, eine Garantie der freien Ausübung der «Industrie» sowie das verfassungsmässige Recht, Zehnten und Bodenzinsen abzulösen.</a:t>
            </a:r>
          </a:p>
          <a:p>
            <a:pPr marL="0" indent="0">
              <a:buNone/>
            </a:pPr>
            <a:r>
              <a:rPr lang="de-DE" sz="2400" i="1" cap="small" dirty="0">
                <a:effectLst/>
                <a:latin typeface="Times New Roman" panose="02020603050405020304" pitchFamily="18" charset="0"/>
                <a:ea typeface="Times New Roman" panose="02020603050405020304" pitchFamily="18" charset="0"/>
              </a:rPr>
              <a:t>Art. 11.</a:t>
            </a:r>
            <a:r>
              <a:rPr lang="de-DE" sz="2400" i="1" dirty="0">
                <a:effectLst/>
                <a:latin typeface="Times New Roman" panose="02020603050405020304" pitchFamily="18" charset="0"/>
                <a:ea typeface="Times New Roman" panose="02020603050405020304" pitchFamily="18" charset="0"/>
              </a:rPr>
              <a:t> Die Verfassung sichert die in dem </a:t>
            </a:r>
            <a:r>
              <a:rPr lang="de-DE" sz="2400" i="1" dirty="0" err="1">
                <a:effectLst/>
                <a:latin typeface="Times New Roman" panose="02020603050405020304" pitchFamily="18" charset="0"/>
                <a:ea typeface="Times New Roman" panose="02020603050405020304" pitchFamily="18" charset="0"/>
              </a:rPr>
              <a:t>Canton</a:t>
            </a:r>
            <a:r>
              <a:rPr lang="de-DE" sz="2400" i="1" dirty="0">
                <a:effectLst/>
                <a:latin typeface="Times New Roman" panose="02020603050405020304" pitchFamily="18" charset="0"/>
                <a:ea typeface="Times New Roman" panose="02020603050405020304" pitchFamily="18" charset="0"/>
              </a:rPr>
              <a:t> ausgeübten Religionen.</a:t>
            </a:r>
          </a:p>
          <a:p>
            <a:pPr marL="0" indent="0">
              <a:buNone/>
            </a:pPr>
            <a:r>
              <a:rPr lang="de-DE" sz="2400" i="1" cap="small" dirty="0">
                <a:effectLst/>
                <a:latin typeface="Times New Roman" panose="02020603050405020304" pitchFamily="18" charset="0"/>
                <a:ea typeface="Times New Roman" panose="02020603050405020304" pitchFamily="18" charset="0"/>
              </a:rPr>
              <a:t>Art. 12.</a:t>
            </a:r>
            <a:r>
              <a:rPr lang="de-DE" sz="2400" i="1" dirty="0">
                <a:effectLst/>
                <a:latin typeface="Times New Roman" panose="02020603050405020304" pitchFamily="18" charset="0"/>
                <a:ea typeface="Times New Roman" panose="02020603050405020304" pitchFamily="18" charset="0"/>
              </a:rPr>
              <a:t> Die Verfassung sichert jedem Burger eines Bundes die </a:t>
            </a:r>
            <a:r>
              <a:rPr lang="de-DE" sz="2400" i="1" dirty="0" err="1">
                <a:effectLst/>
                <a:latin typeface="Times New Roman" panose="02020603050405020304" pitchFamily="18" charset="0"/>
                <a:ea typeface="Times New Roman" panose="02020603050405020304" pitchFamily="18" charset="0"/>
              </a:rPr>
              <a:t>freye</a:t>
            </a:r>
            <a:r>
              <a:rPr lang="de-DE" sz="2400" i="1" dirty="0">
                <a:effectLst/>
                <a:latin typeface="Times New Roman" panose="02020603050405020304" pitchFamily="18" charset="0"/>
                <a:ea typeface="Times New Roman" panose="02020603050405020304" pitchFamily="18" charset="0"/>
              </a:rPr>
              <a:t> Ausübung seiner </a:t>
            </a:r>
            <a:r>
              <a:rPr lang="de-DE" sz="2400" i="1" dirty="0" err="1">
                <a:effectLst/>
                <a:latin typeface="Times New Roman" panose="02020603050405020304" pitchFamily="18" charset="0"/>
                <a:ea typeface="Times New Roman" panose="02020603050405020304" pitchFamily="18" charset="0"/>
              </a:rPr>
              <a:t>Indüstrie</a:t>
            </a:r>
            <a:r>
              <a:rPr lang="de-DE" sz="2400" i="1" dirty="0">
                <a:effectLst/>
                <a:latin typeface="Times New Roman" panose="02020603050405020304" pitchFamily="18" charset="0"/>
                <a:ea typeface="Times New Roman" panose="02020603050405020304" pitchFamily="18" charset="0"/>
              </a:rPr>
              <a:t> durch den ganzen </a:t>
            </a:r>
            <a:r>
              <a:rPr lang="de-DE" sz="2400" i="1" dirty="0" err="1">
                <a:effectLst/>
                <a:latin typeface="Times New Roman" panose="02020603050405020304" pitchFamily="18" charset="0"/>
                <a:ea typeface="Times New Roman" panose="02020603050405020304" pitchFamily="18" charset="0"/>
              </a:rPr>
              <a:t>Canton</a:t>
            </a:r>
            <a:r>
              <a:rPr lang="de-DE" sz="2400" i="1" dirty="0">
                <a:effectLst/>
                <a:latin typeface="Times New Roman" panose="02020603050405020304" pitchFamily="18" charset="0"/>
                <a:ea typeface="Times New Roman" panose="02020603050405020304" pitchFamily="18" charset="0"/>
              </a:rPr>
              <a:t>. </a:t>
            </a:r>
          </a:p>
          <a:p>
            <a:pPr marL="0" indent="0">
              <a:buNone/>
            </a:pPr>
            <a:r>
              <a:rPr lang="de-DE" sz="2400" i="1" cap="small" dirty="0">
                <a:effectLst/>
                <a:latin typeface="Times New Roman" panose="02020603050405020304" pitchFamily="18" charset="0"/>
                <a:ea typeface="Times New Roman" panose="02020603050405020304" pitchFamily="18" charset="0"/>
              </a:rPr>
              <a:t>Art. 13.</a:t>
            </a:r>
            <a:r>
              <a:rPr lang="de-DE" sz="2400" i="1" dirty="0">
                <a:effectLst/>
                <a:latin typeface="Times New Roman" panose="02020603050405020304" pitchFamily="18" charset="0"/>
                <a:ea typeface="Times New Roman" panose="02020603050405020304" pitchFamily="18" charset="0"/>
              </a:rPr>
              <a:t> Die Verfassung sichert das Recht, </a:t>
            </a:r>
            <a:r>
              <a:rPr lang="de-DE" sz="2400" i="1" dirty="0" err="1">
                <a:effectLst/>
                <a:latin typeface="Times New Roman" panose="02020603050405020304" pitchFamily="18" charset="0"/>
                <a:ea typeface="Times New Roman" panose="02020603050405020304" pitchFamily="18" charset="0"/>
              </a:rPr>
              <a:t>Zehnden</a:t>
            </a:r>
            <a:r>
              <a:rPr lang="de-DE" sz="2400" i="1" dirty="0">
                <a:effectLst/>
                <a:latin typeface="Times New Roman" panose="02020603050405020304" pitchFamily="18" charset="0"/>
                <a:ea typeface="Times New Roman" panose="02020603050405020304" pitchFamily="18" charset="0"/>
              </a:rPr>
              <a:t> und Bodenzinse loszukaufen. Das </a:t>
            </a:r>
            <a:r>
              <a:rPr lang="de-DE" sz="2400" i="1" dirty="0" err="1">
                <a:effectLst/>
                <a:latin typeface="Times New Roman" panose="02020603050405020304" pitchFamily="18" charset="0"/>
                <a:ea typeface="Times New Roman" panose="02020603050405020304" pitchFamily="18" charset="0"/>
              </a:rPr>
              <a:t>Gesez</a:t>
            </a:r>
            <a:r>
              <a:rPr lang="de-DE" sz="2400" i="1" dirty="0">
                <a:effectLst/>
                <a:latin typeface="Times New Roman" panose="02020603050405020304" pitchFamily="18" charset="0"/>
                <a:ea typeface="Times New Roman" panose="02020603050405020304" pitchFamily="18" charset="0"/>
              </a:rPr>
              <a:t> bestimmt die Art des Loskaufs, nach dem wahren </a:t>
            </a:r>
            <a:r>
              <a:rPr lang="de-DE" sz="2400" i="1" dirty="0" err="1">
                <a:effectLst/>
                <a:latin typeface="Times New Roman" panose="02020603050405020304" pitchFamily="18" charset="0"/>
                <a:ea typeface="Times New Roman" panose="02020603050405020304" pitchFamily="18" charset="0"/>
              </a:rPr>
              <a:t>Werthe</a:t>
            </a:r>
            <a:r>
              <a:rPr lang="de-DE" sz="2400" i="1" dirty="0">
                <a:effectLst/>
                <a:latin typeface="Times New Roman" panose="02020603050405020304" pitchFamily="18" charset="0"/>
                <a:ea typeface="Times New Roman" panose="02020603050405020304" pitchFamily="18" charset="0"/>
              </a:rPr>
              <a:t> dieser Beschwerden.</a:t>
            </a:r>
            <a:endParaRPr lang="de-CH" sz="2400" i="1" dirty="0">
              <a:effectLst/>
              <a:latin typeface="Times New Roman" panose="02020603050405020304" pitchFamily="18" charset="0"/>
              <a:ea typeface="Times New Roman" panose="02020603050405020304" pitchFamily="18" charset="0"/>
            </a:endParaRPr>
          </a:p>
          <a:p>
            <a:pPr marL="0" indent="0">
              <a:buNone/>
            </a:pPr>
            <a:r>
              <a:rPr lang="de-CH" dirty="0">
                <a:latin typeface="Arial" panose="020B0604020202020204" pitchFamily="34" charset="0"/>
                <a:cs typeface="Arial" panose="020B0604020202020204" pitchFamily="34" charset="0"/>
              </a:rPr>
              <a:t>Und </a:t>
            </a:r>
            <a:r>
              <a:rPr lang="de-CH" b="1" dirty="0">
                <a:latin typeface="Arial" panose="020B0604020202020204" pitchFamily="34" charset="0"/>
                <a:cs typeface="Arial" panose="020B0604020202020204" pitchFamily="34" charset="0"/>
              </a:rPr>
              <a:t>neu</a:t>
            </a:r>
            <a:r>
              <a:rPr lang="de-CH" dirty="0">
                <a:latin typeface="Arial" panose="020B0604020202020204" pitchFamily="34" charset="0"/>
                <a:cs typeface="Arial" panose="020B0604020202020204" pitchFamily="34" charset="0"/>
              </a:rPr>
              <a:t> und sehr bedeutsam ist, dass die Mediationsverfassung durch </a:t>
            </a:r>
            <a:r>
              <a:rPr lang="de-CH" b="1" dirty="0">
                <a:latin typeface="Arial" panose="020B0604020202020204" pitchFamily="34" charset="0"/>
                <a:cs typeface="Arial" panose="020B0604020202020204" pitchFamily="34" charset="0"/>
              </a:rPr>
              <a:t>Ausführungsbestimmungen, </a:t>
            </a:r>
            <a:r>
              <a:rPr lang="de-CH" dirty="0">
                <a:latin typeface="Arial" panose="020B0604020202020204" pitchFamily="34" charset="0"/>
                <a:cs typeface="Arial" panose="020B0604020202020204" pitchFamily="34" charset="0"/>
              </a:rPr>
              <a:t>vom Kanton allein beschlossenen wurden, z.B. zur Gerichtsorganisation oder zur Eingliederung des bischöflichen Hofs in die Stadt Chur.</a:t>
            </a:r>
          </a:p>
        </p:txBody>
      </p:sp>
    </p:spTree>
    <p:extLst>
      <p:ext uri="{BB962C8B-B14F-4D97-AF65-F5344CB8AC3E}">
        <p14:creationId xmlns:p14="http://schemas.microsoft.com/office/powerpoint/2010/main" val="19892381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417C5B-AC08-E809-BED4-3333F30A6AC6}"/>
              </a:ext>
            </a:extLst>
          </p:cNvPr>
          <p:cNvSpPr>
            <a:spLocks noGrp="1"/>
          </p:cNvSpPr>
          <p:nvPr>
            <p:ph type="title"/>
          </p:nvPr>
        </p:nvSpPr>
        <p:spPr>
          <a:xfrm>
            <a:off x="838200" y="365126"/>
            <a:ext cx="10515600" cy="1042334"/>
          </a:xfrm>
        </p:spPr>
        <p:txBody>
          <a:bodyPr>
            <a:normAutofit/>
          </a:bodyPr>
          <a:lstStyle/>
          <a:p>
            <a:r>
              <a:rPr lang="de-CH" sz="3200" dirty="0">
                <a:latin typeface="Arial" panose="020B0604020202020204" pitchFamily="34" charset="0"/>
                <a:cs typeface="Arial" panose="020B0604020202020204" pitchFamily="34" charset="0"/>
              </a:rPr>
              <a:t>VIII. Erneuerung der Verfassungsordnung  und endgültige Festlegung des Staatsgebiets 1814/15</a:t>
            </a:r>
          </a:p>
        </p:txBody>
      </p:sp>
      <p:sp>
        <p:nvSpPr>
          <p:cNvPr id="3" name="Inhaltsplatzhalter 2">
            <a:extLst>
              <a:ext uri="{FF2B5EF4-FFF2-40B4-BE49-F238E27FC236}">
                <a16:creationId xmlns:a16="http://schemas.microsoft.com/office/drawing/2014/main" id="{3C91B173-538F-2605-B321-49B278270298}"/>
              </a:ext>
            </a:extLst>
          </p:cNvPr>
          <p:cNvSpPr>
            <a:spLocks noGrp="1"/>
          </p:cNvSpPr>
          <p:nvPr>
            <p:ph idx="1"/>
          </p:nvPr>
        </p:nvSpPr>
        <p:spPr>
          <a:xfrm>
            <a:off x="838200" y="1488141"/>
            <a:ext cx="10515600" cy="4688822"/>
          </a:xfrm>
        </p:spPr>
        <p:txBody>
          <a:bodyPr>
            <a:noAutofit/>
          </a:bodyPr>
          <a:lstStyle/>
          <a:p>
            <a:pPr marL="0" indent="0">
              <a:lnSpc>
                <a:spcPct val="110000"/>
              </a:lnSpc>
              <a:buNone/>
            </a:pPr>
            <a:r>
              <a:rPr lang="de-CH" sz="2200" dirty="0">
                <a:latin typeface="Arial" panose="020B0604020202020204" pitchFamily="34" charset="0"/>
                <a:cs typeface="Arial" panose="020B0604020202020204" pitchFamily="34" charset="0"/>
              </a:rPr>
              <a:t>Die französische Herrschaft in der Schweiz bricht mit dem Auszug der franz. Truppen am 20. Dezember 1813 zusammen. Damit fällt die Staatsordnung der Helvetischen Republik dahin. Alle eidgenössischen Stände stehen vor einem </a:t>
            </a:r>
            <a:r>
              <a:rPr lang="de-CH" sz="2200" b="1" dirty="0">
                <a:latin typeface="Arial" panose="020B0604020202020204" pitchFamily="34" charset="0"/>
                <a:cs typeface="Arial" panose="020B0604020202020204" pitchFamily="34" charset="0"/>
              </a:rPr>
              <a:t>völligen Neubeginn</a:t>
            </a:r>
            <a:r>
              <a:rPr lang="de-CH" sz="2200" dirty="0">
                <a:latin typeface="Arial" panose="020B0604020202020204" pitchFamily="34" charset="0"/>
                <a:cs typeface="Arial" panose="020B0604020202020204" pitchFamily="34" charset="0"/>
              </a:rPr>
              <a:t>. Graubünden ist wieder ein unabhängiger europäischer Staat.</a:t>
            </a:r>
          </a:p>
          <a:p>
            <a:pPr marL="0" indent="0">
              <a:lnSpc>
                <a:spcPct val="110000"/>
              </a:lnSpc>
              <a:buNone/>
            </a:pPr>
            <a:r>
              <a:rPr lang="de-CH" sz="2200" dirty="0">
                <a:latin typeface="Arial" panose="020B0604020202020204" pitchFamily="34" charset="0"/>
                <a:cs typeface="Arial" panose="020B0604020202020204" pitchFamily="34" charset="0"/>
              </a:rPr>
              <a:t>Am 29. Dezember 1813 bieten 10 alte Stände der Eidgenossenschaft Graubünden (und vier weiteren Kantonen) an, dem alten Verband zueinander beizubehalten und schlagen eine </a:t>
            </a:r>
            <a:r>
              <a:rPr lang="de-CH" sz="2200" b="1" dirty="0">
                <a:latin typeface="Arial" panose="020B0604020202020204" pitchFamily="34" charset="0"/>
                <a:cs typeface="Arial" panose="020B0604020202020204" pitchFamily="34" charset="0"/>
              </a:rPr>
              <a:t>Übereinkunft</a:t>
            </a:r>
            <a:r>
              <a:rPr lang="de-CH" sz="2200" dirty="0">
                <a:latin typeface="Arial" panose="020B0604020202020204" pitchFamily="34" charset="0"/>
                <a:cs typeface="Arial" panose="020B0604020202020204" pitchFamily="34" charset="0"/>
              </a:rPr>
              <a:t> dazu vor. </a:t>
            </a:r>
          </a:p>
          <a:p>
            <a:pPr marL="0" indent="0">
              <a:lnSpc>
                <a:spcPct val="110000"/>
              </a:lnSpc>
              <a:buNone/>
            </a:pPr>
            <a:r>
              <a:rPr lang="de-CH" sz="2200" dirty="0">
                <a:latin typeface="Arial" panose="020B0604020202020204" pitchFamily="34" charset="0"/>
                <a:cs typeface="Arial" panose="020B0604020202020204" pitchFamily="34" charset="0"/>
              </a:rPr>
              <a:t>Die Häupter führen sofort nach Rücksprache mit dem Grossen Rat ein Referendum durch, und sie können am12. Januar 1814 ihre Zustimmung erklären. Einzige Bedingung an die zum eidgenössischen Staatenbund beitretenden Stände ist, «</a:t>
            </a:r>
            <a:r>
              <a:rPr lang="de-CH" sz="2200" i="1" dirty="0">
                <a:latin typeface="Times New Roman" panose="02020603050405020304" pitchFamily="18" charset="0"/>
                <a:cs typeface="Times New Roman" panose="02020603050405020304" pitchFamily="18" charset="0"/>
              </a:rPr>
              <a:t>dass keine, mit den Rechten eines freien Volkes unverträglichen </a:t>
            </a:r>
            <a:r>
              <a:rPr lang="de-CH" sz="2200" i="1" dirty="0" err="1">
                <a:latin typeface="Times New Roman" panose="02020603050405020304" pitchFamily="18" charset="0"/>
                <a:cs typeface="Times New Roman" panose="02020603050405020304" pitchFamily="18" charset="0"/>
              </a:rPr>
              <a:t>Unterthanen</a:t>
            </a:r>
            <a:r>
              <a:rPr lang="de-CH" sz="2200" i="1" dirty="0">
                <a:latin typeface="Times New Roman" panose="02020603050405020304" pitchFamily="18" charset="0"/>
                <a:cs typeface="Times New Roman" panose="02020603050405020304" pitchFamily="18" charset="0"/>
              </a:rPr>
              <a:t>-Verhältnisse hergestellt werden sollen</a:t>
            </a:r>
            <a:r>
              <a:rPr lang="de-CH" sz="2200" dirty="0">
                <a:latin typeface="Arial" panose="020B0604020202020204" pitchFamily="34" charset="0"/>
                <a:cs typeface="Arial" panose="020B0604020202020204" pitchFamily="34" charset="0"/>
              </a:rPr>
              <a:t>.» </a:t>
            </a:r>
          </a:p>
          <a:p>
            <a:pPr marL="0" indent="0">
              <a:lnSpc>
                <a:spcPct val="110000"/>
              </a:lnSpc>
              <a:buNone/>
            </a:pPr>
            <a:r>
              <a:rPr lang="de-CH"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256377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F57A91-6947-24C7-40AF-EA0BADED5574}"/>
              </a:ext>
            </a:extLst>
          </p:cNvPr>
          <p:cNvSpPr>
            <a:spLocks noGrp="1"/>
          </p:cNvSpPr>
          <p:nvPr>
            <p:ph type="title"/>
          </p:nvPr>
        </p:nvSpPr>
        <p:spPr>
          <a:xfrm>
            <a:off x="838200" y="365126"/>
            <a:ext cx="10515600" cy="988546"/>
          </a:xfrm>
        </p:spPr>
        <p:txBody>
          <a:bodyPr>
            <a:normAutofit/>
          </a:bodyPr>
          <a:lstStyle/>
          <a:p>
            <a:r>
              <a:rPr lang="de-CH" sz="3200" dirty="0">
                <a:latin typeface="Arial" panose="020B0604020202020204" pitchFamily="34" charset="0"/>
                <a:cs typeface="Arial" panose="020B0604020202020204" pitchFamily="34" charset="0"/>
              </a:rPr>
              <a:t>VIII. Erneuerung der Verfassungsordnung  und endgültige Festlegung des Staatsgebiets 1814/15</a:t>
            </a:r>
            <a:endParaRPr lang="de-CH" sz="3200" dirty="0"/>
          </a:p>
        </p:txBody>
      </p:sp>
      <p:sp>
        <p:nvSpPr>
          <p:cNvPr id="3" name="Inhaltsplatzhalter 2">
            <a:extLst>
              <a:ext uri="{FF2B5EF4-FFF2-40B4-BE49-F238E27FC236}">
                <a16:creationId xmlns:a16="http://schemas.microsoft.com/office/drawing/2014/main" id="{5E004D6B-792E-5404-CC76-E374E2A8466D}"/>
              </a:ext>
            </a:extLst>
          </p:cNvPr>
          <p:cNvSpPr>
            <a:spLocks noGrp="1"/>
          </p:cNvSpPr>
          <p:nvPr>
            <p:ph idx="1"/>
          </p:nvPr>
        </p:nvSpPr>
        <p:spPr>
          <a:xfrm>
            <a:off x="838200" y="1631577"/>
            <a:ext cx="10609729" cy="4635034"/>
          </a:xfrm>
        </p:spPr>
        <p:txBody>
          <a:bodyPr>
            <a:noAutofit/>
          </a:bodyPr>
          <a:lstStyle/>
          <a:p>
            <a:pPr marL="0" indent="0">
              <a:lnSpc>
                <a:spcPct val="100000"/>
              </a:lnSpc>
              <a:buNone/>
            </a:pPr>
            <a:r>
              <a:rPr lang="de-CH" sz="2400" dirty="0">
                <a:latin typeface="Arial" panose="020B0604020202020204" pitchFamily="34" charset="0"/>
                <a:cs typeface="Arial" panose="020B0604020202020204" pitchFamily="34" charset="0"/>
              </a:rPr>
              <a:t>Die Behörden des Freistaats gehen sofort die Verfassungsgebung an. Schon im Sommer 2014 liegt ein </a:t>
            </a:r>
            <a:r>
              <a:rPr lang="de-CH" sz="2400" b="1" dirty="0">
                <a:latin typeface="Arial" panose="020B0604020202020204" pitchFamily="34" charset="0"/>
                <a:cs typeface="Arial" panose="020B0604020202020204" pitchFamily="34" charset="0"/>
              </a:rPr>
              <a:t>2. Verfassungsentwurf </a:t>
            </a:r>
            <a:r>
              <a:rPr lang="de-CH" sz="2400" dirty="0">
                <a:latin typeface="Arial" panose="020B0604020202020204" pitchFamily="34" charset="0"/>
                <a:cs typeface="Arial" panose="020B0604020202020204" pitchFamily="34" charset="0"/>
              </a:rPr>
              <a:t>vor, welcher nach einer Vernehmlassung im September am 17. Okt. 1814 bei den «</a:t>
            </a:r>
            <a:r>
              <a:rPr lang="de-CH" sz="2400" i="1" dirty="0" err="1">
                <a:latin typeface="Times New Roman" panose="02020603050405020304" pitchFamily="18" charset="0"/>
                <a:cs typeface="Times New Roman" panose="02020603050405020304" pitchFamily="18" charset="0"/>
              </a:rPr>
              <a:t>Räthen</a:t>
            </a:r>
            <a:r>
              <a:rPr lang="de-CH" sz="2400" i="1" dirty="0">
                <a:latin typeface="Times New Roman" panose="02020603050405020304" pitchFamily="18" charset="0"/>
                <a:cs typeface="Times New Roman" panose="02020603050405020304" pitchFamily="18" charset="0"/>
              </a:rPr>
              <a:t> und Gemeinden</a:t>
            </a:r>
            <a:r>
              <a:rPr lang="de-CH" sz="2400" dirty="0">
                <a:latin typeface="Arial" panose="020B0604020202020204" pitchFamily="34" charset="0"/>
                <a:cs typeface="Arial" panose="020B0604020202020204" pitchFamily="34" charset="0"/>
              </a:rPr>
              <a:t>» zur Abstimmung ausgeschrieben wird und dessen praktisch vorbehaltlose Annahme «</a:t>
            </a:r>
            <a:r>
              <a:rPr lang="de-CH" sz="2400" i="1" dirty="0">
                <a:latin typeface="Times New Roman" panose="02020603050405020304" pitchFamily="18" charset="0"/>
                <a:cs typeface="Times New Roman" panose="02020603050405020304" pitchFamily="18" charset="0"/>
              </a:rPr>
              <a:t>durch ein grosses Standesmehr</a:t>
            </a:r>
            <a:r>
              <a:rPr lang="de-CH" sz="2400" dirty="0">
                <a:latin typeface="Arial" panose="020B0604020202020204" pitchFamily="34" charset="0"/>
                <a:cs typeface="Arial" panose="020B0604020202020204" pitchFamily="34" charset="0"/>
              </a:rPr>
              <a:t>» am 12. Nov. 1814 festgestellt werden kann.</a:t>
            </a:r>
          </a:p>
          <a:p>
            <a:pPr marL="0" indent="0">
              <a:lnSpc>
                <a:spcPct val="100000"/>
              </a:lnSpc>
              <a:buNone/>
            </a:pPr>
            <a:r>
              <a:rPr lang="de-CH" sz="2400" dirty="0">
                <a:latin typeface="Arial" panose="020B0604020202020204" pitchFamily="34" charset="0"/>
                <a:cs typeface="Arial" panose="020B0604020202020204" pitchFamily="34" charset="0"/>
              </a:rPr>
              <a:t>Anzumerken ist, dass die Mächte des Wiener Kongresses Graubünden durch ihre Vertreter, den österr. Gesandten Baron v. </a:t>
            </a:r>
            <a:r>
              <a:rPr lang="de-CH" sz="2400" dirty="0" err="1">
                <a:latin typeface="Arial" panose="020B0604020202020204" pitchFamily="34" charset="0"/>
                <a:cs typeface="Arial" panose="020B0604020202020204" pitchFamily="34" charset="0"/>
              </a:rPr>
              <a:t>Straut</a:t>
            </a:r>
            <a:r>
              <a:rPr lang="de-CH" sz="2400" dirty="0">
                <a:latin typeface="Arial" panose="020B0604020202020204" pitchFamily="34" charset="0"/>
                <a:cs typeface="Arial" panose="020B0604020202020204" pitchFamily="34" charset="0"/>
              </a:rPr>
              <a:t> und den russ. Gesandten Graf v. </a:t>
            </a:r>
            <a:r>
              <a:rPr lang="de-CH" sz="2400" dirty="0" err="1">
                <a:latin typeface="Arial" panose="020B0604020202020204" pitchFamily="34" charset="0"/>
                <a:cs typeface="Arial" panose="020B0604020202020204" pitchFamily="34" charset="0"/>
              </a:rPr>
              <a:t>Capodistria</a:t>
            </a:r>
            <a:r>
              <a:rPr lang="de-CH" sz="2400" dirty="0">
                <a:latin typeface="Arial" panose="020B0604020202020204" pitchFamily="34" charset="0"/>
                <a:cs typeface="Arial" panose="020B0604020202020204" pitchFamily="34" charset="0"/>
              </a:rPr>
              <a:t>, wie sie in der Schweiz weilten, Graubünden </a:t>
            </a:r>
            <a:r>
              <a:rPr lang="de-CH" sz="2400" b="1" dirty="0">
                <a:latin typeface="Arial" panose="020B0604020202020204" pitchFamily="34" charset="0"/>
                <a:cs typeface="Arial" panose="020B0604020202020204" pitchFamily="34" charset="0"/>
              </a:rPr>
              <a:t>zu einer raschen Verfassungsgebung drängten</a:t>
            </a:r>
            <a:r>
              <a:rPr lang="de-CH" sz="2400" dirty="0">
                <a:latin typeface="Arial" panose="020B0604020202020204" pitchFamily="34" charset="0"/>
                <a:cs typeface="Arial" panose="020B0604020202020204" pitchFamily="34" charset="0"/>
              </a:rPr>
              <a:t>. Die Kongressmächte </a:t>
            </a:r>
            <a:r>
              <a:rPr lang="de-CH" sz="2400" b="1" dirty="0">
                <a:latin typeface="Arial" panose="020B0604020202020204" pitchFamily="34" charset="0"/>
                <a:cs typeface="Arial" panose="020B0604020202020204" pitchFamily="34" charset="0"/>
              </a:rPr>
              <a:t>genehmigten</a:t>
            </a:r>
            <a:r>
              <a:rPr lang="de-CH" sz="2400" dirty="0">
                <a:latin typeface="Arial" panose="020B0604020202020204" pitchFamily="34" charset="0"/>
                <a:cs typeface="Arial" panose="020B0604020202020204" pitchFamily="34" charset="0"/>
              </a:rPr>
              <a:t> die neue Verfassung. Diese trat aber erst 1820 in Kraft</a:t>
            </a:r>
          </a:p>
          <a:p>
            <a:pPr marL="0" indent="0">
              <a:lnSpc>
                <a:spcPct val="100000"/>
              </a:lnSpc>
              <a:buNone/>
            </a:pPr>
            <a:endParaRPr lang="de-CH" sz="2400" dirty="0">
              <a:latin typeface="Arial" panose="020B0604020202020204" pitchFamily="34" charset="0"/>
              <a:cs typeface="Arial" panose="020B0604020202020204" pitchFamily="34" charset="0"/>
            </a:endParaRPr>
          </a:p>
          <a:p>
            <a:pPr marL="0" indent="0">
              <a:lnSpc>
                <a:spcPct val="100000"/>
              </a:lnSpc>
              <a:buNone/>
            </a:pPr>
            <a:endParaRPr lang="de-CH" sz="2400" dirty="0">
              <a:latin typeface="Arial" panose="020B0604020202020204" pitchFamily="34" charset="0"/>
              <a:cs typeface="Arial" panose="020B0604020202020204" pitchFamily="34" charset="0"/>
            </a:endParaRPr>
          </a:p>
          <a:p>
            <a:pPr marL="0" indent="0">
              <a:lnSpc>
                <a:spcPct val="100000"/>
              </a:lnSpc>
              <a:buNone/>
            </a:pPr>
            <a:endParaRPr lang="de-CH" sz="2400" dirty="0"/>
          </a:p>
          <a:p>
            <a:pPr marL="0" indent="0">
              <a:lnSpc>
                <a:spcPct val="100000"/>
              </a:lnSpc>
              <a:buNone/>
            </a:pPr>
            <a:endParaRPr lang="de-CH" sz="2400" dirty="0"/>
          </a:p>
        </p:txBody>
      </p:sp>
    </p:spTree>
    <p:extLst>
      <p:ext uri="{BB962C8B-B14F-4D97-AF65-F5344CB8AC3E}">
        <p14:creationId xmlns:p14="http://schemas.microsoft.com/office/powerpoint/2010/main" val="3981143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8629B7-C230-2C7E-A3B4-81D7D01F42DA}"/>
              </a:ext>
            </a:extLst>
          </p:cNvPr>
          <p:cNvSpPr>
            <a:spLocks noGrp="1"/>
          </p:cNvSpPr>
          <p:nvPr>
            <p:ph type="title"/>
          </p:nvPr>
        </p:nvSpPr>
        <p:spPr>
          <a:xfrm>
            <a:off x="838200" y="365126"/>
            <a:ext cx="10515600" cy="1140946"/>
          </a:xfrm>
        </p:spPr>
        <p:txBody>
          <a:bodyPr>
            <a:normAutofit/>
          </a:bodyPr>
          <a:lstStyle/>
          <a:p>
            <a:r>
              <a:rPr lang="de-CH" sz="3200" dirty="0">
                <a:latin typeface="Arial" panose="020B0604020202020204" pitchFamily="34" charset="0"/>
                <a:cs typeface="Arial" panose="020B0604020202020204" pitchFamily="34" charset="0"/>
              </a:rPr>
              <a:t>VIII. Erneuerung der Verfassungsordnung  und endgültige Festlegung des Staatsgebiets 1814/15</a:t>
            </a:r>
            <a:endParaRPr lang="de-CH" sz="3200" dirty="0"/>
          </a:p>
        </p:txBody>
      </p:sp>
      <p:sp>
        <p:nvSpPr>
          <p:cNvPr id="3" name="Inhaltsplatzhalter 2">
            <a:extLst>
              <a:ext uri="{FF2B5EF4-FFF2-40B4-BE49-F238E27FC236}">
                <a16:creationId xmlns:a16="http://schemas.microsoft.com/office/drawing/2014/main" id="{CC58FD68-20CE-E462-B3C0-930FE8E63247}"/>
              </a:ext>
            </a:extLst>
          </p:cNvPr>
          <p:cNvSpPr>
            <a:spLocks noGrp="1"/>
          </p:cNvSpPr>
          <p:nvPr>
            <p:ph idx="1"/>
          </p:nvPr>
        </p:nvSpPr>
        <p:spPr>
          <a:xfrm>
            <a:off x="838200" y="1506072"/>
            <a:ext cx="10515600" cy="4670891"/>
          </a:xfrm>
        </p:spPr>
        <p:txBody>
          <a:bodyPr>
            <a:noAutofit/>
          </a:bodyPr>
          <a:lstStyle/>
          <a:p>
            <a:pPr marL="0" indent="0">
              <a:lnSpc>
                <a:spcPct val="100000"/>
              </a:lnSpc>
              <a:buNone/>
            </a:pPr>
            <a:r>
              <a:rPr lang="de-CH" sz="2000" dirty="0">
                <a:latin typeface="Arial" panose="020B0604020202020204" pitchFamily="34" charset="0"/>
                <a:cs typeface="Arial" panose="020B0604020202020204" pitchFamily="34" charset="0"/>
              </a:rPr>
              <a:t>Hauptinhalte der Verfassung von 1814 sind: </a:t>
            </a:r>
          </a:p>
          <a:p>
            <a:pPr marL="0" indent="0">
              <a:lnSpc>
                <a:spcPct val="100000"/>
              </a:lnSpc>
              <a:buNone/>
            </a:pPr>
            <a:r>
              <a:rPr lang="en-US" sz="2000" i="1" cap="small" dirty="0">
                <a:effectLst/>
                <a:latin typeface="Times New Roman" panose="02020603050405020304" pitchFamily="18" charset="0"/>
                <a:ea typeface="Times New Roman" panose="02020603050405020304" pitchFamily="18" charset="0"/>
                <a:cs typeface="Times New Roman" panose="02020603050405020304" pitchFamily="18" charset="0"/>
              </a:rPr>
              <a:t>Art. 1. </a:t>
            </a:r>
            <a:r>
              <a:rPr lang="de-CH" sz="2000" i="1" dirty="0">
                <a:effectLst/>
                <a:latin typeface="Times New Roman" panose="02020603050405020304" pitchFamily="18" charset="0"/>
                <a:ea typeface="Times New Roman" panose="02020603050405020304" pitchFamily="18" charset="0"/>
                <a:cs typeface="Times New Roman" panose="02020603050405020304" pitchFamily="18" charset="0"/>
              </a:rPr>
              <a:t>Der Freistaat Graubünden bildet zufolge der Bundesakte einen souveränen </a:t>
            </a:r>
            <a:r>
              <a:rPr lang="de-CH" sz="2000" i="1" dirty="0" err="1">
                <a:effectLst/>
                <a:latin typeface="Times New Roman" panose="02020603050405020304" pitchFamily="18" charset="0"/>
                <a:ea typeface="Times New Roman" panose="02020603050405020304" pitchFamily="18" charset="0"/>
                <a:cs typeface="Times New Roman" panose="02020603050405020304" pitchFamily="18" charset="0"/>
              </a:rPr>
              <a:t>Mitstand</a:t>
            </a:r>
            <a:r>
              <a:rPr lang="de-CH" sz="2000" i="1" dirty="0">
                <a:effectLst/>
                <a:latin typeface="Times New Roman" panose="02020603050405020304" pitchFamily="18" charset="0"/>
                <a:ea typeface="Times New Roman" panose="02020603050405020304" pitchFamily="18" charset="0"/>
                <a:cs typeface="Times New Roman" panose="02020603050405020304" pitchFamily="18" charset="0"/>
              </a:rPr>
              <a:t> der Schweizerischen Eidgenossenschaft.</a:t>
            </a:r>
          </a:p>
          <a:p>
            <a:pPr marL="0" indent="0">
              <a:lnSpc>
                <a:spcPct val="100000"/>
              </a:lnSpc>
              <a:buNone/>
            </a:pPr>
            <a:r>
              <a:rPr lang="en-US" sz="2000" i="1" cap="small" dirty="0">
                <a:effectLst/>
                <a:latin typeface="Times New Roman" panose="02020603050405020304" pitchFamily="18" charset="0"/>
                <a:ea typeface="Times New Roman" panose="02020603050405020304" pitchFamily="18" charset="0"/>
                <a:cs typeface="Times New Roman" panose="02020603050405020304" pitchFamily="18" charset="0"/>
              </a:rPr>
              <a:t>Art. 2.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Die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Souveränität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desselben</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beruht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auf der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Gesamtheit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der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Räthe</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und Gemeinden, und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äußert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sich</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durch</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die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Mehrzahl</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ihrer</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gesetzmäßig</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eingeholten</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und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aufgenommenen</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Willensmeinungen</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der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Gemeindsmehren</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lnSpc>
                <a:spcPct val="100000"/>
              </a:lnSpc>
              <a:buNone/>
            </a:pPr>
            <a:r>
              <a:rPr lang="en-US" sz="2000" i="1" cap="small" dirty="0">
                <a:effectLst/>
                <a:latin typeface="Times New Roman" panose="02020603050405020304" pitchFamily="18" charset="0"/>
                <a:ea typeface="Times New Roman" panose="02020603050405020304" pitchFamily="18" charset="0"/>
                <a:cs typeface="Times New Roman" panose="02020603050405020304" pitchFamily="18" charset="0"/>
              </a:rPr>
              <a:t>Art. 3.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Derselbe</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ist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in 3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Bünde</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und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diese</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politischer</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Rücksicht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wieder</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Hochgerichter</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und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Gerichter</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eingetheilt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welche</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 in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denjenigen</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Gränzen</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verbleiben</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welchen</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sie</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sich</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am 20. Dez. 1813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befunden</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haben</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CH" sz="20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0000"/>
              </a:lnSpc>
              <a:buNone/>
            </a:pPr>
            <a:r>
              <a:rPr lang="de-CH" sz="2000" dirty="0">
                <a:latin typeface="Arial" panose="020B0604020202020204" pitchFamily="34" charset="0"/>
                <a:cs typeface="Arial" panose="020B0604020202020204" pitchFamily="34" charset="0"/>
              </a:rPr>
              <a:t>Der «</a:t>
            </a:r>
            <a:r>
              <a:rPr lang="de-CH" sz="2000" i="1" dirty="0">
                <a:latin typeface="Times New Roman" panose="02020603050405020304" pitchFamily="18" charset="0"/>
                <a:cs typeface="Times New Roman" panose="02020603050405020304" pitchFamily="18" charset="0"/>
              </a:rPr>
              <a:t>Grosse Rath</a:t>
            </a:r>
            <a:r>
              <a:rPr lang="de-CH" sz="2000" dirty="0">
                <a:latin typeface="Arial" panose="020B0604020202020204" pitchFamily="34" charset="0"/>
                <a:cs typeface="Arial" panose="020B0604020202020204" pitchFamily="34" charset="0"/>
              </a:rPr>
              <a:t>» aus 65 Mitgliedern amtet wie der frühere Bundestag. Er wird von der «</a:t>
            </a:r>
            <a:r>
              <a:rPr lang="de-CH" sz="2000" i="1" dirty="0">
                <a:latin typeface="Times New Roman" panose="02020603050405020304" pitchFamily="18" charset="0"/>
                <a:cs typeface="Times New Roman" panose="02020603050405020304" pitchFamily="18" charset="0"/>
              </a:rPr>
              <a:t>Standeskommission</a:t>
            </a:r>
            <a:r>
              <a:rPr lang="de-CH" sz="2000" dirty="0">
                <a:latin typeface="Arial" panose="020B0604020202020204" pitchFamily="34" charset="0"/>
                <a:cs typeface="Arial" panose="020B0604020202020204" pitchFamily="34" charset="0"/>
              </a:rPr>
              <a:t>» unterstützt. Der «</a:t>
            </a:r>
            <a:r>
              <a:rPr lang="de-CH" sz="2000" i="1" dirty="0">
                <a:latin typeface="Times New Roman" panose="02020603050405020304" pitchFamily="18" charset="0"/>
                <a:cs typeface="Times New Roman" panose="02020603050405020304" pitchFamily="18" charset="0"/>
              </a:rPr>
              <a:t>Kleine Rath</a:t>
            </a:r>
            <a:r>
              <a:rPr lang="de-CH" sz="2000" dirty="0">
                <a:latin typeface="Arial" panose="020B0604020202020204" pitchFamily="34" charset="0"/>
                <a:cs typeface="Arial" panose="020B0604020202020204" pitchFamily="34" charset="0"/>
              </a:rPr>
              <a:t>» aus drei Mitgliedern ist die leitende zugleich die vollziehende Behörde. Die Amtsdauer beträgt ein Jahr. Entschieden werden die Justiz ausgebaut. Neu ist, dass Gesetze oder Beschlüsse des Grossen Raths einer Revisionssperre von einem Jahr unterliegen.</a:t>
            </a:r>
          </a:p>
        </p:txBody>
      </p:sp>
    </p:spTree>
    <p:extLst>
      <p:ext uri="{BB962C8B-B14F-4D97-AF65-F5344CB8AC3E}">
        <p14:creationId xmlns:p14="http://schemas.microsoft.com/office/powerpoint/2010/main" val="28138185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132E34-0F44-88E2-79D9-8B89D36F2D88}"/>
              </a:ext>
            </a:extLst>
          </p:cNvPr>
          <p:cNvSpPr>
            <a:spLocks noGrp="1"/>
          </p:cNvSpPr>
          <p:nvPr>
            <p:ph type="title"/>
          </p:nvPr>
        </p:nvSpPr>
        <p:spPr/>
        <p:txBody>
          <a:bodyPr>
            <a:normAutofit/>
          </a:bodyPr>
          <a:lstStyle/>
          <a:p>
            <a:r>
              <a:rPr lang="de-CH" sz="3200" dirty="0">
                <a:latin typeface="Arial" panose="020B0604020202020204" pitchFamily="34" charset="0"/>
                <a:cs typeface="Arial" panose="020B0604020202020204" pitchFamily="34" charset="0"/>
              </a:rPr>
              <a:t>VIII. Erneuerung der Verfassungsordnung  und endgültige Festlegung des Staatsgebiets 1814/15    </a:t>
            </a:r>
            <a:endParaRPr lang="de-CH" sz="3200" dirty="0"/>
          </a:p>
        </p:txBody>
      </p:sp>
      <p:sp>
        <p:nvSpPr>
          <p:cNvPr id="3" name="Inhaltsplatzhalter 2">
            <a:extLst>
              <a:ext uri="{FF2B5EF4-FFF2-40B4-BE49-F238E27FC236}">
                <a16:creationId xmlns:a16="http://schemas.microsoft.com/office/drawing/2014/main" id="{6F72F0B7-B243-19CE-C66E-B489AD404602}"/>
              </a:ext>
            </a:extLst>
          </p:cNvPr>
          <p:cNvSpPr>
            <a:spLocks noGrp="1"/>
          </p:cNvSpPr>
          <p:nvPr>
            <p:ph idx="1"/>
          </p:nvPr>
        </p:nvSpPr>
        <p:spPr>
          <a:xfrm>
            <a:off x="838200" y="2151529"/>
            <a:ext cx="10515600" cy="4025434"/>
          </a:xfrm>
        </p:spPr>
        <p:txBody>
          <a:bodyPr/>
          <a:lstStyle/>
          <a:p>
            <a:pPr marL="0" indent="0">
              <a:buNone/>
            </a:pPr>
            <a:r>
              <a:rPr lang="de-CH" sz="2600" dirty="0">
                <a:latin typeface="Arial" panose="020B0604020202020204" pitchFamily="34" charset="0"/>
                <a:cs typeface="Arial" panose="020B0604020202020204" pitchFamily="34" charset="0"/>
              </a:rPr>
              <a:t>Während die </a:t>
            </a:r>
            <a:r>
              <a:rPr lang="de-CH" sz="2600" dirty="0" err="1">
                <a:latin typeface="Arial" panose="020B0604020202020204" pitchFamily="34" charset="0"/>
                <a:cs typeface="Arial" panose="020B0604020202020204" pitchFamily="34" charset="0"/>
              </a:rPr>
              <a:t>Valtellina</a:t>
            </a:r>
            <a:r>
              <a:rPr lang="de-CH" sz="2600" dirty="0">
                <a:latin typeface="Arial" panose="020B0604020202020204" pitchFamily="34" charset="0"/>
                <a:cs typeface="Arial" panose="020B0604020202020204" pitchFamily="34" charset="0"/>
              </a:rPr>
              <a:t>, Bormio und Chiavenna an Österreich gehen, tritt 1815 der österreichische Kaiser die Herrschaft Rhäzüns «</a:t>
            </a:r>
            <a:r>
              <a:rPr lang="de-CH" sz="2600" i="1" dirty="0">
                <a:latin typeface="Times New Roman" panose="02020603050405020304" pitchFamily="18" charset="0"/>
                <a:cs typeface="Times New Roman" panose="02020603050405020304" pitchFamily="18" charset="0"/>
              </a:rPr>
              <a:t>gnädig</a:t>
            </a:r>
            <a:r>
              <a:rPr lang="de-CH" sz="2600" dirty="0">
                <a:latin typeface="Arial" panose="020B0604020202020204" pitchFamily="34" charset="0"/>
                <a:cs typeface="Arial" panose="020B0604020202020204" pitchFamily="34" charset="0"/>
              </a:rPr>
              <a:t>» an Graubünden ab. </a:t>
            </a:r>
          </a:p>
          <a:p>
            <a:pPr marL="0" indent="0">
              <a:buNone/>
            </a:pPr>
            <a:r>
              <a:rPr lang="de-CH" sz="2600" dirty="0">
                <a:latin typeface="Arial" panose="020B0604020202020204" pitchFamily="34" charset="0"/>
                <a:cs typeface="Arial" panose="020B0604020202020204" pitchFamily="34" charset="0"/>
              </a:rPr>
              <a:t>Die (ausländischen) Herrschaftsrechte der Fürsten Dietrichstein über Schloss Tarasp wurden schon im Reichsdeputationshauptschluss von 1803  aufgehoben</a:t>
            </a:r>
            <a:r>
              <a:rPr lang="de-CH" dirty="0"/>
              <a:t>.</a:t>
            </a:r>
          </a:p>
        </p:txBody>
      </p:sp>
    </p:spTree>
    <p:extLst>
      <p:ext uri="{BB962C8B-B14F-4D97-AF65-F5344CB8AC3E}">
        <p14:creationId xmlns:p14="http://schemas.microsoft.com/office/powerpoint/2010/main" val="19288493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BD1C2E-2FCD-F99C-E5A7-04E6A1F8DD5C}"/>
              </a:ext>
            </a:extLst>
          </p:cNvPr>
          <p:cNvSpPr>
            <a:spLocks noGrp="1"/>
          </p:cNvSpPr>
          <p:nvPr>
            <p:ph type="title"/>
          </p:nvPr>
        </p:nvSpPr>
        <p:spPr>
          <a:xfrm>
            <a:off x="838200" y="365126"/>
            <a:ext cx="10515600" cy="872004"/>
          </a:xfrm>
        </p:spPr>
        <p:txBody>
          <a:bodyPr>
            <a:normAutofit/>
          </a:bodyPr>
          <a:lstStyle/>
          <a:p>
            <a:r>
              <a:rPr lang="de-CH" sz="3200" dirty="0">
                <a:latin typeface="Arial" panose="020B0604020202020204" pitchFamily="34" charset="0"/>
                <a:cs typeface="Arial" panose="020B0604020202020204" pitchFamily="34" charset="0"/>
              </a:rPr>
              <a:t>IX. Verfassungsgebung von 1820-1848</a:t>
            </a:r>
          </a:p>
        </p:txBody>
      </p:sp>
      <p:sp>
        <p:nvSpPr>
          <p:cNvPr id="3" name="Inhaltsplatzhalter 2">
            <a:extLst>
              <a:ext uri="{FF2B5EF4-FFF2-40B4-BE49-F238E27FC236}">
                <a16:creationId xmlns:a16="http://schemas.microsoft.com/office/drawing/2014/main" id="{F5A94D65-E235-80E5-7E9B-DA05F2B09840}"/>
              </a:ext>
            </a:extLst>
          </p:cNvPr>
          <p:cNvSpPr>
            <a:spLocks noGrp="1"/>
          </p:cNvSpPr>
          <p:nvPr>
            <p:ph idx="1"/>
          </p:nvPr>
        </p:nvSpPr>
        <p:spPr>
          <a:xfrm>
            <a:off x="838200" y="1317812"/>
            <a:ext cx="10851776" cy="4859151"/>
          </a:xfrm>
        </p:spPr>
        <p:txBody>
          <a:bodyPr>
            <a:noAutofit/>
          </a:bodyPr>
          <a:lstStyle/>
          <a:p>
            <a:pPr marL="0" indent="0">
              <a:lnSpc>
                <a:spcPct val="110000"/>
              </a:lnSpc>
              <a:buNone/>
            </a:pPr>
            <a:r>
              <a:rPr lang="de-CH" sz="2300" dirty="0">
                <a:latin typeface="Arial" panose="020B0604020202020204" pitchFamily="34" charset="0"/>
                <a:cs typeface="Arial" panose="020B0604020202020204" pitchFamily="34" charset="0"/>
              </a:rPr>
              <a:t>Die Verfassung von 1814 wurde am 11. November 1820 mit wenigen Änderungen neu beschlossen und anschliessend von der Eidg. Tagsatzung gemäss der Bundesakte gewährleistet. Damals kannte man nur die Möglichkeit der Totalrevision; Partialrevisionen kamen im Bund und den Kantonen erst in der 2. Hälfte des 19. Jahrhunderts auf. Schon in der Verfassung von 1814 war in Art. 30 Abs. 2 und dann in der KV von 1820 in Art. XXXIV vorgesehen, das «</a:t>
            </a:r>
            <a:r>
              <a:rPr lang="de-CH" sz="2300" i="1" dirty="0">
                <a:latin typeface="Times New Roman" panose="02020603050405020304" pitchFamily="18" charset="0"/>
                <a:cs typeface="Times New Roman" panose="02020603050405020304" pitchFamily="18" charset="0"/>
              </a:rPr>
              <a:t>jede Abänderung</a:t>
            </a:r>
            <a:r>
              <a:rPr lang="de-CH" sz="2300" dirty="0">
                <a:latin typeface="Arial" panose="020B0604020202020204" pitchFamily="34" charset="0"/>
                <a:cs typeface="Arial" panose="020B0604020202020204" pitchFamily="34" charset="0"/>
              </a:rPr>
              <a:t>» der Verfassung «</a:t>
            </a:r>
            <a:r>
              <a:rPr lang="de-CH" sz="2300" i="1" dirty="0">
                <a:latin typeface="Arial" panose="020B0604020202020204" pitchFamily="34" charset="0"/>
                <a:cs typeface="Arial" panose="020B0604020202020204" pitchFamily="34" charset="0"/>
              </a:rPr>
              <a:t>nur mit einer Mehrheit von zwei Drittheilen der Gemeindestimmen als gültig anerkannt werden</a:t>
            </a:r>
            <a:r>
              <a:rPr lang="de-CH" sz="2300" dirty="0">
                <a:latin typeface="Arial" panose="020B0604020202020204" pitchFamily="34" charset="0"/>
                <a:cs typeface="Arial" panose="020B0604020202020204" pitchFamily="34" charset="0"/>
              </a:rPr>
              <a:t>» könne. Dieses Erfordernis einer qualifizierten Mehrheit sollte unüberlegte Änderungen vermeiden helfen, konnte aber von einer Minderheit als Blockade genutzt werden. Die Regel war bis zur Revision von 1848 ein sehr umstrittener Punkt. Jedenfalls gelang deren Aufhebung weder 1834, noch 1836, noch 1845. </a:t>
            </a:r>
          </a:p>
        </p:txBody>
      </p:sp>
    </p:spTree>
    <p:extLst>
      <p:ext uri="{BB962C8B-B14F-4D97-AF65-F5344CB8AC3E}">
        <p14:creationId xmlns:p14="http://schemas.microsoft.com/office/powerpoint/2010/main" val="41410449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A6F328-F32B-42B4-A1D9-8C1E47B9CA36}"/>
              </a:ext>
            </a:extLst>
          </p:cNvPr>
          <p:cNvSpPr>
            <a:spLocks noGrp="1"/>
          </p:cNvSpPr>
          <p:nvPr>
            <p:ph type="title"/>
          </p:nvPr>
        </p:nvSpPr>
        <p:spPr>
          <a:xfrm>
            <a:off x="838200" y="365125"/>
            <a:ext cx="10515600" cy="907863"/>
          </a:xfrm>
        </p:spPr>
        <p:txBody>
          <a:bodyPr>
            <a:normAutofit/>
          </a:bodyPr>
          <a:lstStyle/>
          <a:p>
            <a:r>
              <a:rPr lang="de-CH" sz="3200" dirty="0">
                <a:latin typeface="Arial" panose="020B0604020202020204" pitchFamily="34" charset="0"/>
                <a:cs typeface="Arial" panose="020B0604020202020204" pitchFamily="34" charset="0"/>
              </a:rPr>
              <a:t>X. Kurzer Ausblick bis 1892</a:t>
            </a:r>
          </a:p>
        </p:txBody>
      </p:sp>
      <p:sp>
        <p:nvSpPr>
          <p:cNvPr id="3" name="Inhaltsplatzhalter 2">
            <a:extLst>
              <a:ext uri="{FF2B5EF4-FFF2-40B4-BE49-F238E27FC236}">
                <a16:creationId xmlns:a16="http://schemas.microsoft.com/office/drawing/2014/main" id="{CDD3D14B-7A5C-EDEA-33DD-AF1FF9C5554A}"/>
              </a:ext>
            </a:extLst>
          </p:cNvPr>
          <p:cNvSpPr>
            <a:spLocks noGrp="1"/>
          </p:cNvSpPr>
          <p:nvPr>
            <p:ph idx="1"/>
          </p:nvPr>
        </p:nvSpPr>
        <p:spPr>
          <a:xfrm>
            <a:off x="838200" y="1389529"/>
            <a:ext cx="10690412" cy="4867836"/>
          </a:xfrm>
        </p:spPr>
        <p:txBody>
          <a:bodyPr>
            <a:normAutofit fontScale="92500" lnSpcReduction="10000"/>
          </a:bodyPr>
          <a:lstStyle/>
          <a:p>
            <a:pPr marL="0" indent="0">
              <a:buNone/>
            </a:pPr>
            <a:r>
              <a:rPr lang="de-CH" sz="2600" dirty="0">
                <a:latin typeface="Arial" panose="020B0604020202020204" pitchFamily="34" charset="0"/>
                <a:cs typeface="Arial" panose="020B0604020202020204" pitchFamily="34" charset="0"/>
              </a:rPr>
              <a:t>Die Verfassung des </a:t>
            </a:r>
            <a:r>
              <a:rPr lang="de-CH" sz="2600" dirty="0" err="1">
                <a:latin typeface="Arial" panose="020B0604020202020204" pitchFamily="34" charset="0"/>
                <a:cs typeface="Arial" panose="020B0604020202020204" pitchFamily="34" charset="0"/>
              </a:rPr>
              <a:t>Eidgen</a:t>
            </a:r>
            <a:r>
              <a:rPr lang="de-CH" sz="2600" dirty="0">
                <a:latin typeface="Arial" panose="020B0604020202020204" pitchFamily="34" charset="0"/>
                <a:cs typeface="Arial" panose="020B0604020202020204" pitchFamily="34" charset="0"/>
              </a:rPr>
              <a:t>. Standes Graubünden vom 23. März 1848 nimmt wichtige Reformvorschläge des sog. </a:t>
            </a:r>
            <a:r>
              <a:rPr lang="de-CH" sz="2600" b="1" dirty="0">
                <a:latin typeface="Arial" panose="020B0604020202020204" pitchFamily="34" charset="0"/>
                <a:cs typeface="Arial" panose="020B0604020202020204" pitchFamily="34" charset="0"/>
              </a:rPr>
              <a:t>Reformvereins</a:t>
            </a:r>
            <a:r>
              <a:rPr lang="de-CH" sz="2600" dirty="0">
                <a:latin typeface="Arial" panose="020B0604020202020204" pitchFamily="34" charset="0"/>
                <a:cs typeface="Arial" panose="020B0604020202020204" pitchFamily="34" charset="0"/>
              </a:rPr>
              <a:t> von 1845 auf. Sie verändert vor allem die Gebietseinteilung mit der Schaffung von Bezirken, Hochgerichten (d.s. die Verwaltungsgebiete der Kreise) sowie den Gerichtsgemeinden.</a:t>
            </a:r>
          </a:p>
          <a:p>
            <a:pPr marL="0" indent="0">
              <a:buNone/>
            </a:pPr>
            <a:r>
              <a:rPr lang="de-CH" sz="2600" dirty="0">
                <a:latin typeface="Arial" panose="020B0604020202020204" pitchFamily="34" charset="0"/>
                <a:cs typeface="Arial" panose="020B0604020202020204" pitchFamily="34" charset="0"/>
              </a:rPr>
              <a:t>Entscheidend neue Sichtweisen bringen die Verfassungsentwürfe von 1850, 1851 und 1853. So wird jetzt nicht mehr die Souveränität des Standes Graubünden als Grundlage der Verfassung gesehen, sondern die </a:t>
            </a:r>
            <a:r>
              <a:rPr lang="de-CH" sz="2600" b="1" dirty="0">
                <a:latin typeface="Arial" panose="020B0604020202020204" pitchFamily="34" charset="0"/>
                <a:cs typeface="Arial" panose="020B0604020202020204" pitchFamily="34" charset="0"/>
              </a:rPr>
              <a:t>Volkssouveränität. </a:t>
            </a:r>
            <a:r>
              <a:rPr lang="de-CH" sz="2600" dirty="0">
                <a:latin typeface="Arial" panose="020B0604020202020204" pitchFamily="34" charset="0"/>
                <a:cs typeface="Arial" panose="020B0604020202020204" pitchFamily="34" charset="0"/>
              </a:rPr>
              <a:t>Und wo ein Volksentscheid vorgesehen ist, ist er mit der absoluten Mehrheit der Stimmenden zu treffen. </a:t>
            </a:r>
          </a:p>
          <a:p>
            <a:pPr marL="0" indent="0">
              <a:buNone/>
            </a:pPr>
            <a:r>
              <a:rPr lang="de-CH" sz="2600" dirty="0">
                <a:latin typeface="Arial" panose="020B0604020202020204" pitchFamily="34" charset="0"/>
                <a:cs typeface="Arial" panose="020B0604020202020204" pitchFamily="34" charset="0"/>
              </a:rPr>
              <a:t>Der Entwurf vom 19. Oktober 1850 schafft eine zukunftweisende </a:t>
            </a:r>
            <a:r>
              <a:rPr lang="de-CH" sz="2600" b="1" dirty="0">
                <a:latin typeface="Arial" panose="020B0604020202020204" pitchFamily="34" charset="0"/>
                <a:cs typeface="Arial" panose="020B0604020202020204" pitchFamily="34" charset="0"/>
              </a:rPr>
              <a:t>neue Gerichtsorganisation</a:t>
            </a:r>
            <a:r>
              <a:rPr lang="de-CH" sz="2600" dirty="0">
                <a:latin typeface="Arial" panose="020B0604020202020204" pitchFamily="34" charset="0"/>
                <a:cs typeface="Arial" panose="020B0604020202020204" pitchFamily="34" charset="0"/>
              </a:rPr>
              <a:t> (auch wenn diese Verfassungsrevision vom Volk 1851 verworfen wird). Wichtig ist sodann, dass die Gebietseinteilung des Kantons </a:t>
            </a:r>
            <a:r>
              <a:rPr lang="de-CH" sz="2600" dirty="0" err="1">
                <a:latin typeface="Arial" panose="020B0604020202020204" pitchFamily="34" charset="0"/>
                <a:cs typeface="Arial" panose="020B0604020202020204" pitchFamily="34" charset="0"/>
              </a:rPr>
              <a:t>dekonstitutionalisiert</a:t>
            </a:r>
            <a:r>
              <a:rPr lang="de-CH" sz="2600" dirty="0">
                <a:latin typeface="Arial" panose="020B0604020202020204" pitchFamily="34" charset="0"/>
                <a:cs typeface="Arial" panose="020B0604020202020204" pitchFamily="34" charset="0"/>
              </a:rPr>
              <a:t> wird; am 1. April 1851 tritt das </a:t>
            </a:r>
            <a:r>
              <a:rPr lang="de-CH" sz="2600" b="1" dirty="0">
                <a:latin typeface="Arial" panose="020B0604020202020204" pitchFamily="34" charset="0"/>
                <a:cs typeface="Arial" panose="020B0604020202020204" pitchFamily="34" charset="0"/>
              </a:rPr>
              <a:t>Gesetz über die Einteilung des Kantons in Bezirke und Kreise</a:t>
            </a:r>
            <a:r>
              <a:rPr lang="de-CH" sz="2600" dirty="0">
                <a:latin typeface="Arial" panose="020B0604020202020204" pitchFamily="34" charset="0"/>
                <a:cs typeface="Arial" panose="020B0604020202020204" pitchFamily="34" charset="0"/>
              </a:rPr>
              <a:t> in Kraft.</a:t>
            </a:r>
          </a:p>
        </p:txBody>
      </p:sp>
    </p:spTree>
    <p:extLst>
      <p:ext uri="{BB962C8B-B14F-4D97-AF65-F5344CB8AC3E}">
        <p14:creationId xmlns:p14="http://schemas.microsoft.com/office/powerpoint/2010/main" val="38565009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DDCC0D-B28F-8ED0-1B7D-B6CFC27CE692}"/>
              </a:ext>
            </a:extLst>
          </p:cNvPr>
          <p:cNvSpPr>
            <a:spLocks noGrp="1"/>
          </p:cNvSpPr>
          <p:nvPr>
            <p:ph type="title"/>
          </p:nvPr>
        </p:nvSpPr>
        <p:spPr>
          <a:xfrm>
            <a:off x="838200" y="365125"/>
            <a:ext cx="10515600" cy="925793"/>
          </a:xfrm>
        </p:spPr>
        <p:txBody>
          <a:bodyPr>
            <a:normAutofit/>
          </a:bodyPr>
          <a:lstStyle/>
          <a:p>
            <a:r>
              <a:rPr lang="de-CH" sz="3200" dirty="0">
                <a:latin typeface="Arial" panose="020B0604020202020204" pitchFamily="34" charset="0"/>
                <a:cs typeface="Arial" panose="020B0604020202020204" pitchFamily="34" charset="0"/>
              </a:rPr>
              <a:t>X. Kurzer Ausblick bis 1892</a:t>
            </a:r>
            <a:endParaRPr lang="de-CH" sz="3200" dirty="0"/>
          </a:p>
        </p:txBody>
      </p:sp>
      <p:sp>
        <p:nvSpPr>
          <p:cNvPr id="3" name="Inhaltsplatzhalter 2">
            <a:extLst>
              <a:ext uri="{FF2B5EF4-FFF2-40B4-BE49-F238E27FC236}">
                <a16:creationId xmlns:a16="http://schemas.microsoft.com/office/drawing/2014/main" id="{B7EA5195-6BCE-72F6-72F6-F9365DAE1981}"/>
              </a:ext>
            </a:extLst>
          </p:cNvPr>
          <p:cNvSpPr>
            <a:spLocks noGrp="1"/>
          </p:cNvSpPr>
          <p:nvPr>
            <p:ph idx="1"/>
          </p:nvPr>
        </p:nvSpPr>
        <p:spPr>
          <a:xfrm>
            <a:off x="838200" y="1290918"/>
            <a:ext cx="10515600" cy="4886045"/>
          </a:xfrm>
        </p:spPr>
        <p:txBody>
          <a:bodyPr>
            <a:noAutofit/>
          </a:bodyPr>
          <a:lstStyle/>
          <a:p>
            <a:pPr marL="0" indent="0">
              <a:lnSpc>
                <a:spcPct val="100000"/>
              </a:lnSpc>
              <a:buNone/>
            </a:pPr>
            <a:r>
              <a:rPr lang="de-CH" sz="2400" dirty="0">
                <a:latin typeface="Arial" panose="020B0604020202020204" pitchFamily="34" charset="0"/>
                <a:cs typeface="Arial" panose="020B0604020202020204" pitchFamily="34" charset="0"/>
              </a:rPr>
              <a:t>Die vom Stimmvolk 24. Oktober 1853 gebilligte Kantonsverfassung, die am 25. Januar 1854 in Kraft trat, unterlag erstmals der </a:t>
            </a:r>
            <a:r>
              <a:rPr lang="de-CH" sz="2400" b="1" dirty="0">
                <a:latin typeface="Arial" panose="020B0604020202020204" pitchFamily="34" charset="0"/>
                <a:cs typeface="Arial" panose="020B0604020202020204" pitchFamily="34" charset="0"/>
              </a:rPr>
              <a:t>Gewährleistung</a:t>
            </a:r>
            <a:r>
              <a:rPr lang="de-CH" sz="2400" dirty="0">
                <a:latin typeface="Arial" panose="020B0604020202020204" pitchFamily="34" charset="0"/>
                <a:cs typeface="Arial" panose="020B0604020202020204" pitchFamily="34" charset="0"/>
              </a:rPr>
              <a:t> seitens der Eidgenössischen Räte. Der </a:t>
            </a:r>
            <a:r>
              <a:rPr lang="de-CH" sz="2400" b="1" dirty="0">
                <a:latin typeface="Arial" panose="020B0604020202020204" pitchFamily="34" charset="0"/>
                <a:cs typeface="Arial" panose="020B0604020202020204" pitchFamily="34" charset="0"/>
              </a:rPr>
              <a:t>Bundesrat</a:t>
            </a:r>
            <a:r>
              <a:rPr lang="de-CH" sz="2400" dirty="0">
                <a:latin typeface="Arial" panose="020B0604020202020204" pitchFamily="34" charset="0"/>
                <a:cs typeface="Arial" panose="020B0604020202020204" pitchFamily="34" charset="0"/>
              </a:rPr>
              <a:t> beanstandete in seiner Botschaft an die Räte den Art. 10, welcher vorsah, dass (politische) Streitigkeiten zwischen Gemeinden, Kreisen und Bezirken durch den Grossen Rat, statt durch ein Gericht entschieden werden sollten. Er lehnte es zudem ab, dass die Initiative für eine Verfassungsrevision allein beim Grossen Rat liege, während nach der Bundesverfassung auch die Mehrheit des Volks eine Verfassungsrevision verlangen könne. </a:t>
            </a:r>
          </a:p>
          <a:p>
            <a:pPr marL="0" indent="0">
              <a:lnSpc>
                <a:spcPct val="100000"/>
              </a:lnSpc>
              <a:buNone/>
            </a:pPr>
            <a:r>
              <a:rPr lang="de-CH" sz="2400" dirty="0">
                <a:latin typeface="Arial" panose="020B0604020202020204" pitchFamily="34" charset="0"/>
                <a:cs typeface="Arial" panose="020B0604020202020204" pitchFamily="34" charset="0"/>
              </a:rPr>
              <a:t>Definitiv aufgegeben wurde, weil nun als undemokratisch angesehen, auch das dem Föderalismus verpflichtete System der Gemeindemehren, das durch das Mehr der Stimmenden ersetzt wurde.</a:t>
            </a:r>
          </a:p>
        </p:txBody>
      </p:sp>
    </p:spTree>
    <p:extLst>
      <p:ext uri="{BB962C8B-B14F-4D97-AF65-F5344CB8AC3E}">
        <p14:creationId xmlns:p14="http://schemas.microsoft.com/office/powerpoint/2010/main" val="30289518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57CF05-5001-DC43-861E-FFE4FF885DFA}"/>
              </a:ext>
            </a:extLst>
          </p:cNvPr>
          <p:cNvSpPr>
            <a:spLocks noGrp="1"/>
          </p:cNvSpPr>
          <p:nvPr>
            <p:ph type="title"/>
          </p:nvPr>
        </p:nvSpPr>
        <p:spPr>
          <a:xfrm>
            <a:off x="838200" y="365125"/>
            <a:ext cx="10515600" cy="907863"/>
          </a:xfrm>
        </p:spPr>
        <p:txBody>
          <a:bodyPr>
            <a:normAutofit/>
          </a:bodyPr>
          <a:lstStyle/>
          <a:p>
            <a:r>
              <a:rPr lang="de-CH" sz="3200" dirty="0">
                <a:latin typeface="Arial" panose="020B0604020202020204" pitchFamily="34" charset="0"/>
                <a:cs typeface="Arial" panose="020B0604020202020204" pitchFamily="34" charset="0"/>
              </a:rPr>
              <a:t>X. Kurzer Ausblick bis 1892</a:t>
            </a:r>
            <a:endParaRPr lang="de-CH" sz="3200" dirty="0"/>
          </a:p>
        </p:txBody>
      </p:sp>
      <p:sp>
        <p:nvSpPr>
          <p:cNvPr id="3" name="Inhaltsplatzhalter 2">
            <a:extLst>
              <a:ext uri="{FF2B5EF4-FFF2-40B4-BE49-F238E27FC236}">
                <a16:creationId xmlns:a16="http://schemas.microsoft.com/office/drawing/2014/main" id="{6CDB2F73-246C-DE49-B7F1-402365D098D0}"/>
              </a:ext>
            </a:extLst>
          </p:cNvPr>
          <p:cNvSpPr>
            <a:spLocks noGrp="1"/>
          </p:cNvSpPr>
          <p:nvPr>
            <p:ph idx="1"/>
          </p:nvPr>
        </p:nvSpPr>
        <p:spPr>
          <a:xfrm>
            <a:off x="838200" y="1515035"/>
            <a:ext cx="10515600" cy="4661928"/>
          </a:xfrm>
        </p:spPr>
        <p:txBody>
          <a:bodyPr/>
          <a:lstStyle/>
          <a:p>
            <a:pPr marL="0" indent="0">
              <a:lnSpc>
                <a:spcPct val="100000"/>
              </a:lnSpc>
              <a:buNone/>
            </a:pPr>
            <a:r>
              <a:rPr lang="de-CH" sz="2400" dirty="0">
                <a:latin typeface="Arial" panose="020B0604020202020204" pitchFamily="34" charset="0"/>
                <a:cs typeface="Arial" panose="020B0604020202020204" pitchFamily="34" charset="0"/>
              </a:rPr>
              <a:t>Die Kantonsverfassung von 1869 beeindruckt, auch im Vergleich mit anderen Kantonen, durch eine ausgebauten Katalog von «</a:t>
            </a:r>
            <a:r>
              <a:rPr lang="de-CH" sz="2400" i="1" dirty="0">
                <a:latin typeface="Times New Roman" panose="02020603050405020304" pitchFamily="18" charset="0"/>
                <a:cs typeface="Times New Roman" panose="02020603050405020304" pitchFamily="18" charset="0"/>
              </a:rPr>
              <a:t>Rechten und Freiheiten des Einzelnen</a:t>
            </a:r>
            <a:r>
              <a:rPr lang="de-CH" sz="2400" dirty="0">
                <a:latin typeface="Times New Roman" panose="02020603050405020304" pitchFamily="18" charset="0"/>
                <a:cs typeface="Times New Roman" panose="02020603050405020304" pitchFamily="18" charset="0"/>
              </a:rPr>
              <a:t>».</a:t>
            </a:r>
          </a:p>
          <a:p>
            <a:pPr marL="0" indent="0">
              <a:lnSpc>
                <a:spcPct val="100000"/>
              </a:lnSpc>
              <a:buNone/>
            </a:pPr>
            <a:r>
              <a:rPr lang="de-CH" sz="2400" dirty="0">
                <a:latin typeface="Arial" panose="020B0604020202020204" pitchFamily="34" charset="0"/>
                <a:cs typeface="Arial" panose="020B0604020202020204" pitchFamily="34" charset="0"/>
              </a:rPr>
              <a:t>Der Entwurf einer neuen Kantonsverfassung von 1875 ist erneut kreativ, indem jetzt unterschieden wird zwischen Gegenständen, die dem obligatorischen Referendum unterliegen (N.B. sogar Staatsverträge und Konkordate), und Gegenständen, bei denen ein fakultatives Referendum ergriffen werden kann. Dieser </a:t>
            </a:r>
            <a:r>
              <a:rPr lang="de-CH" sz="2400" b="1" dirty="0">
                <a:latin typeface="Arial" panose="020B0604020202020204" pitchFamily="34" charset="0"/>
                <a:cs typeface="Arial" panose="020B0604020202020204" pitchFamily="34" charset="0"/>
              </a:rPr>
              <a:t>Ausbau der demokratischen Mitwirkungsrechte </a:t>
            </a:r>
            <a:r>
              <a:rPr lang="de-CH" sz="2400" dirty="0">
                <a:latin typeface="Arial" panose="020B0604020202020204" pitchFamily="34" charset="0"/>
                <a:cs typeface="Arial" panose="020B0604020202020204" pitchFamily="34" charset="0"/>
              </a:rPr>
              <a:t>wird mit den Verfassungen von 1880 und 1892 fortgeführt, mit den Ausbau des Finanzreferendums und dem Kompetenz der Stimmberechtigten zur Wahl der Ständeräte.</a:t>
            </a:r>
          </a:p>
          <a:p>
            <a:pPr marL="0" indent="0">
              <a:buNone/>
            </a:pPr>
            <a:endParaRPr lang="de-CH" dirty="0"/>
          </a:p>
        </p:txBody>
      </p:sp>
    </p:spTree>
    <p:extLst>
      <p:ext uri="{BB962C8B-B14F-4D97-AF65-F5344CB8AC3E}">
        <p14:creationId xmlns:p14="http://schemas.microsoft.com/office/powerpoint/2010/main" val="2546769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0E4BDD-A672-DD02-F1A3-82545A881893}"/>
              </a:ext>
            </a:extLst>
          </p:cNvPr>
          <p:cNvSpPr>
            <a:spLocks noGrp="1"/>
          </p:cNvSpPr>
          <p:nvPr>
            <p:ph type="title"/>
          </p:nvPr>
        </p:nvSpPr>
        <p:spPr>
          <a:xfrm>
            <a:off x="838200" y="365125"/>
            <a:ext cx="10515600" cy="925793"/>
          </a:xfrm>
        </p:spPr>
        <p:txBody>
          <a:bodyPr>
            <a:normAutofit/>
          </a:bodyPr>
          <a:lstStyle/>
          <a:p>
            <a:r>
              <a:rPr lang="de-CH" sz="3200" dirty="0">
                <a:latin typeface="Arial" panose="020B0604020202020204" pitchFamily="34" charset="0"/>
                <a:cs typeface="Arial" panose="020B0604020202020204" pitchFamily="34" charset="0"/>
              </a:rPr>
              <a:t>II. Der Versuch einer Reform von 1767</a:t>
            </a:r>
          </a:p>
        </p:txBody>
      </p:sp>
      <p:sp>
        <p:nvSpPr>
          <p:cNvPr id="3" name="Inhaltsplatzhalter 2">
            <a:extLst>
              <a:ext uri="{FF2B5EF4-FFF2-40B4-BE49-F238E27FC236}">
                <a16:creationId xmlns:a16="http://schemas.microsoft.com/office/drawing/2014/main" id="{0775304A-8770-846E-6331-D818392350FA}"/>
              </a:ext>
            </a:extLst>
          </p:cNvPr>
          <p:cNvSpPr>
            <a:spLocks noGrp="1"/>
          </p:cNvSpPr>
          <p:nvPr>
            <p:ph idx="1"/>
          </p:nvPr>
        </p:nvSpPr>
        <p:spPr>
          <a:xfrm>
            <a:off x="838200" y="1455313"/>
            <a:ext cx="10515600" cy="4721650"/>
          </a:xfrm>
        </p:spPr>
        <p:txBody>
          <a:bodyPr>
            <a:normAutofit fontScale="85000" lnSpcReduction="20000"/>
          </a:bodyPr>
          <a:lstStyle/>
          <a:p>
            <a:pPr marL="0" indent="0">
              <a:lnSpc>
                <a:spcPct val="120000"/>
              </a:lnSpc>
              <a:buNone/>
            </a:pPr>
            <a:r>
              <a:rPr lang="de-CH" dirty="0">
                <a:latin typeface="Arial" panose="020B0604020202020204" pitchFamily="34" charset="0"/>
                <a:cs typeface="Arial" panose="020B0604020202020204" pitchFamily="34" charset="0"/>
              </a:rPr>
              <a:t>Das </a:t>
            </a:r>
            <a:r>
              <a:rPr lang="de-CH" b="1" dirty="0">
                <a:latin typeface="Arial" panose="020B0604020202020204" pitchFamily="34" charset="0"/>
                <a:cs typeface="Arial" panose="020B0604020202020204" pitchFamily="34" charset="0"/>
              </a:rPr>
              <a:t>Hauptmotiv</a:t>
            </a:r>
            <a:r>
              <a:rPr lang="de-CH" dirty="0">
                <a:latin typeface="Arial" panose="020B0604020202020204" pitchFamily="34" charset="0"/>
                <a:cs typeface="Arial" panose="020B0604020202020204" pitchFamily="34" charset="0"/>
              </a:rPr>
              <a:t> der Reform im März 1767 ist, durch Garantie der </a:t>
            </a:r>
            <a:r>
              <a:rPr lang="de-CH" b="1" dirty="0">
                <a:latin typeface="Arial" panose="020B0604020202020204" pitchFamily="34" charset="0"/>
                <a:cs typeface="Arial" panose="020B0604020202020204" pitchFamily="34" charset="0"/>
              </a:rPr>
              <a:t>Rechtsgleichheit</a:t>
            </a:r>
            <a:r>
              <a:rPr lang="de-CH" dirty="0">
                <a:latin typeface="Arial" panose="020B0604020202020204" pitchFamily="34" charset="0"/>
                <a:cs typeface="Arial" panose="020B0604020202020204" pitchFamily="34" charset="0"/>
              </a:rPr>
              <a:t> und </a:t>
            </a:r>
            <a:r>
              <a:rPr lang="de-CH" b="1" dirty="0">
                <a:latin typeface="Arial" panose="020B0604020202020204" pitchFamily="34" charset="0"/>
                <a:cs typeface="Arial" panose="020B0604020202020204" pitchFamily="34" charset="0"/>
              </a:rPr>
              <a:t>Gesetzmässigkeit</a:t>
            </a:r>
            <a:r>
              <a:rPr lang="de-CH" dirty="0">
                <a:latin typeface="Arial" panose="020B0604020202020204" pitchFamily="34" charset="0"/>
                <a:cs typeface="Arial" panose="020B0604020202020204" pitchFamily="34" charset="0"/>
              </a:rPr>
              <a:t> Missständen zu verhindern:</a:t>
            </a:r>
          </a:p>
          <a:p>
            <a:pPr marL="0" indent="0">
              <a:lnSpc>
                <a:spcPct val="110000"/>
              </a:lnSpc>
              <a:buNone/>
            </a:pP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Die Gleichheit der einzelnen Glieder unserer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Republick</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und eine genaue Erfüllung der Landgesetzen, sind die sichere Grundsäulen worauf sich unsere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freye</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Regierungsart gründet, ja durch diese wird die kostbare von unsern Voreltern herrührende und fest gesetzte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Freyheit</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fernerhin erhalten, und vermittelst göttlichen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Beystands</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fortgesetzet</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werden. Weilen aber unser Stand durch die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mißlichste</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Herrschsucht einiger derselbigen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Gliederen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und deren unbestrafte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Ueberschreitung</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der Gesetze in sehr weitläufige Unruhe und Gefahr zu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gerathen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schiene, hat gegenwärtige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Standsversammlung</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um solchen Uibel vorzukommen, nachstehende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Maaßreglen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fest zu setzen, und solche denen ehrsamen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Räthen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und Gemeinden zu ihrer hohen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Begnemigung</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vorzutragen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decretirt</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von woher deren Gültigkeit und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Execution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zu gewärtigen.</a:t>
            </a:r>
            <a:endParaRPr lang="de-CH"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de-CH"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7504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5291B2-FBA1-811E-B7C3-84D68698FEAB}"/>
              </a:ext>
            </a:extLst>
          </p:cNvPr>
          <p:cNvSpPr>
            <a:spLocks noGrp="1"/>
          </p:cNvSpPr>
          <p:nvPr>
            <p:ph type="title"/>
          </p:nvPr>
        </p:nvSpPr>
        <p:spPr>
          <a:xfrm>
            <a:off x="838200" y="365126"/>
            <a:ext cx="10515600" cy="1064430"/>
          </a:xfrm>
        </p:spPr>
        <p:txBody>
          <a:bodyPr>
            <a:normAutofit/>
          </a:bodyPr>
          <a:lstStyle/>
          <a:p>
            <a:r>
              <a:rPr lang="de-CH" sz="3200" dirty="0">
                <a:latin typeface="Arial" panose="020B0604020202020204" pitchFamily="34" charset="0"/>
                <a:cs typeface="Arial" panose="020B0604020202020204" pitchFamily="34" charset="0"/>
              </a:rPr>
              <a:t>II. Der Versuch einer Reform von 1767			XX</a:t>
            </a:r>
            <a:endParaRPr lang="de-CH" sz="3200" dirty="0"/>
          </a:p>
        </p:txBody>
      </p:sp>
      <p:sp>
        <p:nvSpPr>
          <p:cNvPr id="3" name="Inhaltsplatzhalter 2">
            <a:extLst>
              <a:ext uri="{FF2B5EF4-FFF2-40B4-BE49-F238E27FC236}">
                <a16:creationId xmlns:a16="http://schemas.microsoft.com/office/drawing/2014/main" id="{2CFEBD97-68AC-6334-9D6A-DCDE79B67590}"/>
              </a:ext>
            </a:extLst>
          </p:cNvPr>
          <p:cNvSpPr>
            <a:spLocks noGrp="1"/>
          </p:cNvSpPr>
          <p:nvPr>
            <p:ph idx="1"/>
          </p:nvPr>
        </p:nvSpPr>
        <p:spPr>
          <a:xfrm>
            <a:off x="842493" y="1490775"/>
            <a:ext cx="10515600" cy="4351338"/>
          </a:xfrm>
        </p:spPr>
        <p:txBody>
          <a:bodyPr>
            <a:normAutofit lnSpcReduction="10000"/>
          </a:bodyPr>
          <a:lstStyle/>
          <a:p>
            <a:pPr marL="0" indent="0">
              <a:buNone/>
            </a:pPr>
            <a:r>
              <a:rPr lang="de-CH" sz="2600" dirty="0">
                <a:latin typeface="Arial" panose="020B0604020202020204" pitchFamily="34" charset="0"/>
                <a:cs typeface="Arial" panose="020B0604020202020204" pitchFamily="34" charset="0"/>
              </a:rPr>
              <a:t>Ein weiteres Motiv ist die </a:t>
            </a:r>
            <a:r>
              <a:rPr lang="de-CH" sz="2600" b="1" dirty="0">
                <a:latin typeface="Arial" panose="020B0604020202020204" pitchFamily="34" charset="0"/>
                <a:cs typeface="Arial" panose="020B0604020202020204" pitchFamily="34" charset="0"/>
              </a:rPr>
              <a:t>Überwindung sozialer Ungleichheiten</a:t>
            </a:r>
            <a:r>
              <a:rPr lang="de-CH" sz="2600" dirty="0">
                <a:latin typeface="Arial" panose="020B0604020202020204" pitchFamily="34" charset="0"/>
                <a:cs typeface="Arial" panose="020B0604020202020204" pitchFamily="34" charset="0"/>
              </a:rPr>
              <a:t>: </a:t>
            </a:r>
          </a:p>
          <a:p>
            <a:pPr marL="0" indent="0">
              <a:buNone/>
            </a:pPr>
            <a:r>
              <a:rPr lang="de-CH" i="1" dirty="0">
                <a:latin typeface="Times New Roman" panose="02020603050405020304" pitchFamily="18" charset="0"/>
                <a:cs typeface="Times New Roman" panose="02020603050405020304" pitchFamily="18" charset="0"/>
              </a:rPr>
              <a:t>« </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15to. Da einem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freyen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democratischen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Stande nichts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gefährlichers</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seyn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kan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als die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Uibermacht</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vornehmer zur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Aristocratischen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Oberherrschaft geneigter Herren, so ist künftighin fest gesetzt worden,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daß</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aus keinem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adelichen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Geschlecht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zwey</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Häupter zu gleicher Zeit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seyn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können, und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daß</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auf den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Bundstägen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(d.h. die </a:t>
            </a:r>
            <a:r>
              <a:rPr lang="de-DE" i="1" dirty="0">
                <a:latin typeface="Times New Roman" panose="02020603050405020304" pitchFamily="18" charset="0"/>
                <a:ea typeface="Times New Roman" panose="02020603050405020304" pitchFamily="18" charset="0"/>
                <a:cs typeface="Times New Roman" panose="02020603050405020304" pitchFamily="18" charset="0"/>
              </a:rPr>
              <a:t>Jahresversammlungen der Delegierten) </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höchstens fünf, auf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Congressen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ausserordentlichen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Versammlungen und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Syndicaturen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zwey</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und endlich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bey</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allen üblichen Ausschüssen und Deputationen, wie auch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bey</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allen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Abgesandtschaften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ausser</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Lands ein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Subject</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und nicht mehrere gestattet werden soll.</a:t>
            </a:r>
            <a:r>
              <a:rPr lang="de-CH" i="1" dirty="0">
                <a:latin typeface="Times New Roman" panose="02020603050405020304" pitchFamily="18" charset="0"/>
                <a:cs typeface="Times New Roman" panose="02020603050405020304" pitchFamily="18" charset="0"/>
              </a:rPr>
              <a:t> »</a:t>
            </a:r>
          </a:p>
          <a:p>
            <a:pPr marL="0" indent="0">
              <a:buNone/>
            </a:pPr>
            <a:endParaRPr lang="de-CH"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9224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EB1F72-FB4A-D15D-601D-F45045A8CF5A}"/>
              </a:ext>
            </a:extLst>
          </p:cNvPr>
          <p:cNvSpPr>
            <a:spLocks noGrp="1"/>
          </p:cNvSpPr>
          <p:nvPr>
            <p:ph type="title"/>
          </p:nvPr>
        </p:nvSpPr>
        <p:spPr>
          <a:xfrm>
            <a:off x="838200" y="365125"/>
            <a:ext cx="10515600" cy="987157"/>
          </a:xfrm>
        </p:spPr>
        <p:txBody>
          <a:bodyPr>
            <a:normAutofit/>
          </a:bodyPr>
          <a:lstStyle/>
          <a:p>
            <a:r>
              <a:rPr lang="de-CH" sz="3200" dirty="0">
                <a:latin typeface="Arial" panose="020B0604020202020204" pitchFamily="34" charset="0"/>
                <a:cs typeface="Arial" panose="020B0604020202020204" pitchFamily="34" charset="0"/>
              </a:rPr>
              <a:t>II. Der Versuch einer Reform von 1767</a:t>
            </a:r>
            <a:endParaRPr lang="de-CH" sz="3200" dirty="0"/>
          </a:p>
        </p:txBody>
      </p:sp>
      <p:sp>
        <p:nvSpPr>
          <p:cNvPr id="3" name="Inhaltsplatzhalter 2">
            <a:extLst>
              <a:ext uri="{FF2B5EF4-FFF2-40B4-BE49-F238E27FC236}">
                <a16:creationId xmlns:a16="http://schemas.microsoft.com/office/drawing/2014/main" id="{066360C9-3EB3-24B7-F9F0-1F26EDE0BA34}"/>
              </a:ext>
            </a:extLst>
          </p:cNvPr>
          <p:cNvSpPr>
            <a:spLocks noGrp="1"/>
          </p:cNvSpPr>
          <p:nvPr>
            <p:ph idx="1"/>
          </p:nvPr>
        </p:nvSpPr>
        <p:spPr>
          <a:xfrm>
            <a:off x="838199" y="1519707"/>
            <a:ext cx="10739907" cy="4657256"/>
          </a:xfrm>
        </p:spPr>
        <p:txBody>
          <a:bodyPr/>
          <a:lstStyle/>
          <a:p>
            <a:pPr marL="0" indent="0">
              <a:buNone/>
            </a:pPr>
            <a:r>
              <a:rPr lang="de-CH" sz="2600" dirty="0">
                <a:latin typeface="Arial" panose="020B0604020202020204" pitchFamily="34" charset="0"/>
                <a:cs typeface="Arial" panose="020B0604020202020204" pitchFamily="34" charset="0"/>
              </a:rPr>
              <a:t>Die Reform bestätigt die zentrale </a:t>
            </a:r>
            <a:r>
              <a:rPr lang="de-CH" sz="2600" b="1" dirty="0">
                <a:latin typeface="Arial" panose="020B0604020202020204" pitchFamily="34" charset="0"/>
                <a:cs typeface="Arial" panose="020B0604020202020204" pitchFamily="34" charset="0"/>
              </a:rPr>
              <a:t>Stellung der Gemeinden, </a:t>
            </a:r>
            <a:r>
              <a:rPr lang="de-CH" sz="2600" dirty="0">
                <a:latin typeface="Arial" panose="020B0604020202020204" pitchFamily="34" charset="0"/>
                <a:cs typeface="Arial" panose="020B0604020202020204" pitchFamily="34" charset="0"/>
              </a:rPr>
              <a:t>die als demokratische Körperschaften auf der Basis des Staats verstanden wurden:</a:t>
            </a:r>
          </a:p>
          <a:p>
            <a:pPr marL="0" indent="0">
              <a:buNone/>
            </a:pPr>
            <a:r>
              <a:rPr lang="de-CH" sz="2600" dirty="0">
                <a:latin typeface="Arial" panose="020B0604020202020204" pitchFamily="34" charset="0"/>
                <a:cs typeface="Arial" panose="020B0604020202020204" pitchFamily="34" charset="0"/>
              </a:rPr>
              <a:t>Gemäss </a:t>
            </a:r>
            <a:r>
              <a:rPr lang="de-CH" dirty="0">
                <a:latin typeface="Arial" panose="020B0604020202020204" pitchFamily="34" charset="0"/>
                <a:cs typeface="Arial" panose="020B0604020202020204" pitchFamily="34" charset="0"/>
              </a:rPr>
              <a:t>«</a:t>
            </a:r>
            <a:r>
              <a:rPr lang="de-CH" i="1" dirty="0">
                <a:latin typeface="Times New Roman" panose="02020603050405020304" pitchFamily="18" charset="0"/>
                <a:cs typeface="Times New Roman" panose="02020603050405020304" pitchFamily="18" charset="0"/>
              </a:rPr>
              <a:t>Art. 13tio</a:t>
            </a:r>
            <a:r>
              <a:rPr lang="de-CH" dirty="0">
                <a:latin typeface="Arial" panose="020B0604020202020204" pitchFamily="34" charset="0"/>
                <a:cs typeface="Arial" panose="020B0604020202020204" pitchFamily="34" charset="0"/>
              </a:rPr>
              <a:t>» </a:t>
            </a:r>
            <a:r>
              <a:rPr lang="de-CH" sz="2600" dirty="0">
                <a:latin typeface="Arial" panose="020B0604020202020204" pitchFamily="34" charset="0"/>
                <a:cs typeface="Arial" panose="020B0604020202020204" pitchFamily="34" charset="0"/>
              </a:rPr>
              <a:t>sind die </a:t>
            </a:r>
            <a:r>
              <a:rPr lang="de-CH" dirty="0">
                <a:latin typeface="Arial" panose="020B0604020202020204" pitchFamily="34" charset="0"/>
                <a:cs typeface="Arial" panose="020B0604020202020204" pitchFamily="34" charset="0"/>
              </a:rPr>
              <a:t>«</a:t>
            </a:r>
            <a:r>
              <a:rPr lang="de-CH" i="1" dirty="0">
                <a:latin typeface="Times New Roman" panose="02020603050405020304" pitchFamily="18" charset="0"/>
                <a:cs typeface="Times New Roman" panose="02020603050405020304" pitchFamily="18" charset="0"/>
              </a:rPr>
              <a:t>ehrsamen Gemeinden als der rechtmässige Landesfürst</a:t>
            </a:r>
            <a:r>
              <a:rPr lang="de-CH" dirty="0">
                <a:latin typeface="Arial" panose="020B0604020202020204" pitchFamily="34" charset="0"/>
                <a:cs typeface="Arial" panose="020B0604020202020204" pitchFamily="34" charset="0"/>
              </a:rPr>
              <a:t>» </a:t>
            </a:r>
            <a:r>
              <a:rPr lang="de-CH" sz="2600" dirty="0">
                <a:latin typeface="Arial" panose="020B0604020202020204" pitchFamily="34" charset="0"/>
                <a:cs typeface="Arial" panose="020B0604020202020204" pitchFamily="34" charset="0"/>
              </a:rPr>
              <a:t>von jedem Geschäft im Bund zu informieren. </a:t>
            </a:r>
          </a:p>
          <a:p>
            <a:pPr marL="0" indent="0">
              <a:buNone/>
            </a:pPr>
            <a:r>
              <a:rPr lang="de-CH" sz="2600" dirty="0">
                <a:latin typeface="Arial" panose="020B0604020202020204" pitchFamily="34" charset="0"/>
                <a:cs typeface="Arial" panose="020B0604020202020204" pitchFamily="34" charset="0"/>
              </a:rPr>
              <a:t>Zudem: </a:t>
            </a:r>
            <a:r>
              <a:rPr lang="de-CH" dirty="0">
                <a:latin typeface="Times New Roman" panose="02020603050405020304" pitchFamily="18" charset="0"/>
                <a:cs typeface="Times New Roman" panose="02020603050405020304" pitchFamily="18" charset="0"/>
              </a:rPr>
              <a:t>«</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Art. 11mo. Alle Geschäfte von Wichtigkeit sollen allein durch die hohe Willensmeinung der ehrsamen Gemeinden entschieden werden können. Aus diesem Grunde werden die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Standsversammlungen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so wohl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Bundstägen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als </a:t>
            </a:r>
            <a:r>
              <a:rPr lang="de-DE" i="1" dirty="0" err="1">
                <a:effectLst/>
                <a:latin typeface="Times New Roman" panose="02020603050405020304" pitchFamily="18" charset="0"/>
                <a:ea typeface="Times New Roman" panose="02020603050405020304" pitchFamily="18" charset="0"/>
                <a:cs typeface="Times New Roman" panose="02020603050405020304" pitchFamily="18" charset="0"/>
              </a:rPr>
              <a:t>Congressen</a:t>
            </a:r>
            <a:r>
              <a:rPr lang="de-DE" i="1" dirty="0">
                <a:effectLst/>
                <a:latin typeface="Times New Roman" panose="02020603050405020304" pitchFamily="18" charset="0"/>
                <a:ea typeface="Times New Roman" panose="02020603050405020304" pitchFamily="18" charset="0"/>
                <a:cs typeface="Times New Roman" panose="02020603050405020304" pitchFamily="18" charset="0"/>
              </a:rPr>
              <a:t> die Willensmeinung der ehrsamen Gemeinden in Erfüllung setzen</a:t>
            </a:r>
            <a:r>
              <a:rPr lang="de-DE"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de-CH" dirty="0">
                <a:latin typeface="Times New Roman" panose="02020603050405020304" pitchFamily="18" charset="0"/>
                <a:cs typeface="Times New Roman" panose="02020603050405020304" pitchFamily="18" charset="0"/>
              </a:rPr>
              <a:t> »</a:t>
            </a:r>
            <a:r>
              <a:rPr lang="de-D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CH"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10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8CA8A4-8868-86A7-F248-B6C4FEC83436}"/>
              </a:ext>
            </a:extLst>
          </p:cNvPr>
          <p:cNvSpPr>
            <a:spLocks noGrp="1"/>
          </p:cNvSpPr>
          <p:nvPr>
            <p:ph type="title"/>
          </p:nvPr>
        </p:nvSpPr>
        <p:spPr>
          <a:xfrm>
            <a:off x="838200" y="365125"/>
            <a:ext cx="10515600" cy="961651"/>
          </a:xfrm>
        </p:spPr>
        <p:txBody>
          <a:bodyPr>
            <a:normAutofit/>
          </a:bodyPr>
          <a:lstStyle/>
          <a:p>
            <a:r>
              <a:rPr lang="de-CH" sz="3200" dirty="0">
                <a:latin typeface="Arial" panose="020B0604020202020204" pitchFamily="34" charset="0"/>
                <a:cs typeface="Arial" panose="020B0604020202020204" pitchFamily="34" charset="0"/>
              </a:rPr>
              <a:t>II. Der Versuch einer Reform von 1767</a:t>
            </a:r>
            <a:endParaRPr lang="de-CH" sz="3200" dirty="0"/>
          </a:p>
        </p:txBody>
      </p:sp>
      <p:sp>
        <p:nvSpPr>
          <p:cNvPr id="3" name="Inhaltsplatzhalter 2">
            <a:extLst>
              <a:ext uri="{FF2B5EF4-FFF2-40B4-BE49-F238E27FC236}">
                <a16:creationId xmlns:a16="http://schemas.microsoft.com/office/drawing/2014/main" id="{8CA65080-FF17-9A3D-6399-CD41116785BC}"/>
              </a:ext>
            </a:extLst>
          </p:cNvPr>
          <p:cNvSpPr>
            <a:spLocks noGrp="1"/>
          </p:cNvSpPr>
          <p:nvPr>
            <p:ph idx="1"/>
          </p:nvPr>
        </p:nvSpPr>
        <p:spPr>
          <a:xfrm>
            <a:off x="838199" y="1174377"/>
            <a:ext cx="10708341" cy="4899556"/>
          </a:xfrm>
        </p:spPr>
        <p:txBody>
          <a:bodyPr>
            <a:noAutofit/>
          </a:bodyPr>
          <a:lstStyle/>
          <a:p>
            <a:pPr marL="0" indent="0">
              <a:lnSpc>
                <a:spcPct val="120000"/>
              </a:lnSpc>
              <a:buNone/>
            </a:pPr>
            <a:r>
              <a:rPr lang="de-CH" sz="2400" dirty="0">
                <a:latin typeface="Arial" panose="020B0604020202020204" pitchFamily="34" charset="0"/>
                <a:cs typeface="Arial" panose="020B0604020202020204" pitchFamily="34" charset="0"/>
              </a:rPr>
              <a:t>Die </a:t>
            </a:r>
            <a:r>
              <a:rPr lang="de-CH" sz="2400" b="1" dirty="0">
                <a:latin typeface="Arial" panose="020B0604020202020204" pitchFamily="34" charset="0"/>
                <a:cs typeface="Arial" panose="020B0604020202020204" pitchFamily="34" charset="0"/>
              </a:rPr>
              <a:t>Reform gelang nicht</a:t>
            </a:r>
            <a:r>
              <a:rPr lang="de-CH" sz="2400" dirty="0">
                <a:latin typeface="Arial" panose="020B0604020202020204" pitchFamily="34" charset="0"/>
                <a:cs typeface="Arial" panose="020B0604020202020204" pitchFamily="34" charset="0"/>
              </a:rPr>
              <a:t>, </a:t>
            </a:r>
            <a:r>
              <a:rPr lang="de-CH" sz="2400" b="1" dirty="0">
                <a:latin typeface="Arial" panose="020B0604020202020204" pitchFamily="34" charset="0"/>
                <a:cs typeface="Arial" panose="020B0604020202020204" pitchFamily="34" charset="0"/>
              </a:rPr>
              <a:t> </a:t>
            </a:r>
            <a:r>
              <a:rPr lang="de-CH" sz="2400" dirty="0">
                <a:latin typeface="Arial" panose="020B0604020202020204" pitchFamily="34" charset="0"/>
                <a:cs typeface="Arial" panose="020B0604020202020204" pitchFamily="34" charset="0"/>
              </a:rPr>
              <a:t>denn die Standesversammlung wurde nicht von allen Landesteilen beschickt und die Beschlüsse wurden nicht dem Referendum der Gemeinden unterstellt. Dennoch galt weiterhin:</a:t>
            </a:r>
          </a:p>
          <a:p>
            <a:pPr marL="0" indent="0">
              <a:lnSpc>
                <a:spcPct val="120000"/>
              </a:lnSpc>
              <a:buNone/>
            </a:pPr>
            <a:r>
              <a:rPr lang="de-CH"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Wann ihr bedenket, was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U</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neinigkeit und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Z</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wietracht,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H</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aß und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U</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ngerechtigkeit zu allen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Z</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eiten vor gefährliche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F</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olgen in allen und unserm republicanischen </a:t>
            </a:r>
            <a:r>
              <a:rPr lang="de-CH" sz="2200" i="1" dirty="0">
                <a:latin typeface="Times New Roman" panose="02020603050405020304" pitchFamily="18" charset="0"/>
                <a:ea typeface="Calibri" panose="020F0502020204030204" pitchFamily="34" charset="0"/>
                <a:cs typeface="Times New Roman" panose="02020603050405020304" pitchFamily="18" charset="0"/>
              </a:rPr>
              <a:t>S</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tand nach sich gezogen, als wordurch unsere liebe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V</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orelteren in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T</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rennung und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Z</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weÿspalt landsverderbliche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K</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riege und zuletzt groß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K</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ostung und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S</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chaden unter ihnen, und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V</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erachtung beÿ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A</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uswärtigen gekommen, so zweiflen wir keineswegs</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 das</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(s)</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 ihr nicht nur</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unsere treueÿfrig und bestgemeinte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B</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emühung für die allgemeine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R</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uh und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W</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ohlfahrt unsers lieben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V</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aterlands gütig aufnehmen, sondern auch euern Hh.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R</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athsbothen des weitern dahin befelchnen werdet</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 mit vereinten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K</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räfften all jene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M</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aßreglen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ab</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zurathen, welche zum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F</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ried und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E</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inigkeit und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O</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rdnung</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 folgsamm zum mehren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B</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esten unsers gemeinen </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Wesens </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gereichen möchten</a:t>
            </a:r>
            <a:r>
              <a:rPr lang="de-CH" sz="2200" i="1" dirty="0">
                <a:effectLst/>
                <a:latin typeface="Times New Roman" panose="02020603050405020304" pitchFamily="18" charset="0"/>
                <a:ea typeface="Calibri" panose="020F0502020204030204" pitchFamily="34" charset="0"/>
                <a:cs typeface="Times New Roman" panose="02020603050405020304" pitchFamily="18" charset="0"/>
              </a:rPr>
              <a:t>.»</a:t>
            </a:r>
            <a:r>
              <a:rPr lang="x-none" sz="22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de-CH" sz="2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8347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9ED983-7126-D581-A793-5231778ABF22}"/>
              </a:ext>
            </a:extLst>
          </p:cNvPr>
          <p:cNvSpPr>
            <a:spLocks noGrp="1"/>
          </p:cNvSpPr>
          <p:nvPr>
            <p:ph type="title"/>
          </p:nvPr>
        </p:nvSpPr>
        <p:spPr>
          <a:xfrm>
            <a:off x="838200" y="365125"/>
            <a:ext cx="10515600" cy="990709"/>
          </a:xfrm>
        </p:spPr>
        <p:txBody>
          <a:bodyPr>
            <a:normAutofit/>
          </a:bodyPr>
          <a:lstStyle/>
          <a:p>
            <a:r>
              <a:rPr lang="de-CH" sz="3200" dirty="0">
                <a:latin typeface="Arial" panose="020B0604020202020204" pitchFamily="34" charset="0"/>
                <a:cs typeface="Arial" panose="020B0604020202020204" pitchFamily="34" charset="0"/>
              </a:rPr>
              <a:t>III. Die grosse Reform von 1794</a:t>
            </a:r>
            <a:endParaRPr lang="de-CH" sz="3200" dirty="0"/>
          </a:p>
        </p:txBody>
      </p:sp>
      <p:sp>
        <p:nvSpPr>
          <p:cNvPr id="3" name="Inhaltsplatzhalter 2">
            <a:extLst>
              <a:ext uri="{FF2B5EF4-FFF2-40B4-BE49-F238E27FC236}">
                <a16:creationId xmlns:a16="http://schemas.microsoft.com/office/drawing/2014/main" id="{C50BEAFD-DA1F-DD0C-6125-8102F6E87432}"/>
              </a:ext>
            </a:extLst>
          </p:cNvPr>
          <p:cNvSpPr>
            <a:spLocks noGrp="1"/>
          </p:cNvSpPr>
          <p:nvPr>
            <p:ph idx="1"/>
          </p:nvPr>
        </p:nvSpPr>
        <p:spPr>
          <a:xfrm>
            <a:off x="901262" y="1426230"/>
            <a:ext cx="10515600" cy="4722321"/>
          </a:xfrm>
        </p:spPr>
        <p:txBody>
          <a:bodyPr>
            <a:normAutofit/>
          </a:bodyPr>
          <a:lstStyle/>
          <a:p>
            <a:pPr marL="0" indent="0">
              <a:buNone/>
            </a:pPr>
            <a:r>
              <a:rPr lang="de-CH" dirty="0">
                <a:latin typeface="Arial" panose="020B0604020202020204" pitchFamily="34" charset="0"/>
                <a:cs typeface="Arial" panose="020B0604020202020204" pitchFamily="34" charset="0"/>
              </a:rPr>
              <a:t>Vom Februar bis und mit April 1794 tagt die </a:t>
            </a:r>
            <a:r>
              <a:rPr lang="de-CH" b="1" dirty="0">
                <a:latin typeface="Arial" panose="020B0604020202020204" pitchFamily="34" charset="0"/>
                <a:cs typeface="Arial" panose="020B0604020202020204" pitchFamily="34" charset="0"/>
              </a:rPr>
              <a:t>ausserordentliche, allgemeine Standesversammlung</a:t>
            </a:r>
            <a:r>
              <a:rPr lang="de-CH" dirty="0">
                <a:latin typeface="Arial" panose="020B0604020202020204" pitchFamily="34" charset="0"/>
                <a:cs typeface="Arial" panose="020B0604020202020204" pitchFamily="34" charset="0"/>
              </a:rPr>
              <a:t> in Chur. Sie beschliesst entscheidende staatspolitische, rechtsstaatliche, ökonomische und ordnungspolizeiliche Massnahmen.</a:t>
            </a:r>
          </a:p>
          <a:p>
            <a:pPr marL="0" indent="0">
              <a:buNone/>
            </a:pPr>
            <a:r>
              <a:rPr lang="de-CH" b="1" dirty="0">
                <a:latin typeface="Arial" panose="020B0604020202020204" pitchFamily="34" charset="0"/>
                <a:cs typeface="Arial" panose="020B0604020202020204" pitchFamily="34" charset="0"/>
              </a:rPr>
              <a:t>Überprüft</a:t>
            </a:r>
            <a:r>
              <a:rPr lang="de-CH" dirty="0">
                <a:latin typeface="Arial" panose="020B0604020202020204" pitchFamily="34" charset="0"/>
                <a:cs typeface="Arial" panose="020B0604020202020204" pitchFamily="34" charset="0"/>
              </a:rPr>
              <a:t> und in verschiedenen Punkten </a:t>
            </a:r>
            <a:r>
              <a:rPr lang="de-CH" b="1" dirty="0">
                <a:latin typeface="Arial" panose="020B0604020202020204" pitchFamily="34" charset="0"/>
                <a:cs typeface="Arial" panose="020B0604020202020204" pitchFamily="34" charset="0"/>
              </a:rPr>
              <a:t>ergänzt</a:t>
            </a:r>
            <a:r>
              <a:rPr lang="de-CH" dirty="0">
                <a:latin typeface="Arial" panose="020B0604020202020204" pitchFamily="34" charset="0"/>
                <a:cs typeface="Arial" panose="020B0604020202020204" pitchFamily="34" charset="0"/>
              </a:rPr>
              <a:t> werden von dem Dutzend Landesgesetzen: der Bundesbrief von 1544, der Kesselbrief von 1570 sowie die Landesreformen von 1684 und 1694. Dazu kommen neu der «Aufsatz» (Antrag) des </a:t>
            </a:r>
            <a:r>
              <a:rPr lang="de-CH" dirty="0" err="1">
                <a:latin typeface="Arial" panose="020B0604020202020204" pitchFamily="34" charset="0"/>
                <a:cs typeface="Arial" panose="020B0604020202020204" pitchFamily="34" charset="0"/>
              </a:rPr>
              <a:t>Zehngerichtenbundes</a:t>
            </a:r>
            <a:r>
              <a:rPr lang="de-CH" dirty="0">
                <a:latin typeface="Arial" panose="020B0604020202020204" pitchFamily="34" charset="0"/>
                <a:cs typeface="Arial" panose="020B0604020202020204" pitchFamily="34" charset="0"/>
              </a:rPr>
              <a:t> vom März 1794 und die </a:t>
            </a:r>
            <a:r>
              <a:rPr lang="de-CH" b="1" dirty="0">
                <a:latin typeface="Arial" panose="020B0604020202020204" pitchFamily="34" charset="0"/>
                <a:cs typeface="Arial" panose="020B0604020202020204" pitchFamily="34" charset="0"/>
              </a:rPr>
              <a:t>59 neuen Artikel </a:t>
            </a:r>
            <a:r>
              <a:rPr lang="de-CH" dirty="0">
                <a:latin typeface="Arial" panose="020B0604020202020204" pitchFamily="34" charset="0"/>
                <a:cs typeface="Arial" panose="020B0604020202020204" pitchFamily="34" charset="0"/>
              </a:rPr>
              <a:t>der </a:t>
            </a:r>
            <a:r>
              <a:rPr lang="de-CH" b="1" dirty="0">
                <a:latin typeface="Arial" panose="020B0604020202020204" pitchFamily="34" charset="0"/>
                <a:cs typeface="Arial" panose="020B0604020202020204" pitchFamily="34" charset="0"/>
              </a:rPr>
              <a:t>«Landesreform</a:t>
            </a:r>
            <a:r>
              <a:rPr lang="de-CH" dirty="0">
                <a:latin typeface="Arial" panose="020B0604020202020204" pitchFamily="34" charset="0"/>
                <a:cs typeface="Arial" panose="020B0604020202020204" pitchFamily="34" charset="0"/>
              </a:rPr>
              <a:t>» von 1794. </a:t>
            </a:r>
          </a:p>
        </p:txBody>
      </p:sp>
    </p:spTree>
    <p:extLst>
      <p:ext uri="{BB962C8B-B14F-4D97-AF65-F5344CB8AC3E}">
        <p14:creationId xmlns:p14="http://schemas.microsoft.com/office/powerpoint/2010/main" val="2833344023"/>
      </p:ext>
    </p:extLst>
  </p:cSld>
  <p:clrMapOvr>
    <a:masterClrMapping/>
  </p:clrMapOvr>
</p:sld>
</file>

<file path=ppt/theme/theme1.xml><?xml version="1.0" encoding="utf-8"?>
<a:theme xmlns:a="http://schemas.openxmlformats.org/drawingml/2006/main" name="Office Theme">
  <a:themeElements>
    <a:clrScheme name="uni stgallen Colors">
      <a:dk1>
        <a:sysClr val="windowText" lastClr="000000"/>
      </a:dk1>
      <a:lt1>
        <a:sysClr val="window" lastClr="FFFFFF"/>
      </a:lt1>
      <a:dk2>
        <a:srgbClr val="0A5F2D"/>
      </a:dk2>
      <a:lt2>
        <a:srgbClr val="FFFFFF"/>
      </a:lt2>
      <a:accent1>
        <a:srgbClr val="00802F"/>
      </a:accent1>
      <a:accent2>
        <a:srgbClr val="E1D7C3"/>
      </a:accent2>
      <a:accent3>
        <a:srgbClr val="EB6969"/>
      </a:accent3>
      <a:accent4>
        <a:srgbClr val="73A5AF"/>
      </a:accent4>
      <a:accent5>
        <a:srgbClr val="FFF04B"/>
      </a:accent5>
      <a:accent6>
        <a:srgbClr val="0A5F2D"/>
      </a:accent6>
      <a:hlink>
        <a:srgbClr val="00802F"/>
      </a:hlink>
      <a:folHlink>
        <a:srgbClr val="0A5F2D"/>
      </a:folHlink>
    </a:clrScheme>
    <a:fontScheme name="uni stgallen Font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TemplafySlideFormConfiguration><![CDATA[{"formFields":[],"formDataEntries":[]}]]></TemplafySlideFormConfiguration>
</file>

<file path=customXml/item2.xml><?xml version="1.0" encoding="utf-8"?>
<TemplafyTemplateConfiguration><![CDATA[{"elementsMetadata":[],"transformationConfigurations":[],"templateName":"UNISG BLank PPT","templateDescription":"","enableDocumentContentUpdater":false,"version":"2.0"}]]></TemplafyTemplateConfiguration>
</file>

<file path=customXml/item3.xml><?xml version="1.0" encoding="utf-8"?>
<TemplafySlideTemplateConfiguration><![CDATA[{"slideVersion":1,"isValidatorEnabled":false,"isLocked":false,"elementsMetadata":[],"slideId":"637709468290610725","enableDocumentContentUpdater":false,"version":"2.0"}]]></TemplafySlideTemplateConfiguration>
</file>

<file path=customXml/item4.xml><?xml version="1.0" encoding="utf-8"?>
<TemplafyFormConfiguration><![CDATA[{"formFields":[],"formDataEntries":[]}]]></TemplafyFormConfiguration>
</file>

<file path=customXml/itemProps1.xml><?xml version="1.0" encoding="utf-8"?>
<ds:datastoreItem xmlns:ds="http://schemas.openxmlformats.org/officeDocument/2006/customXml" ds:itemID="{8A164B3C-EA72-4A12-88A5-6000C1FBF76C}">
  <ds:schemaRefs/>
</ds:datastoreItem>
</file>

<file path=customXml/itemProps2.xml><?xml version="1.0" encoding="utf-8"?>
<ds:datastoreItem xmlns:ds="http://schemas.openxmlformats.org/officeDocument/2006/customXml" ds:itemID="{618E5AE4-3256-4EAA-8C97-BF41750FFC19}">
  <ds:schemaRefs/>
</ds:datastoreItem>
</file>

<file path=customXml/itemProps3.xml><?xml version="1.0" encoding="utf-8"?>
<ds:datastoreItem xmlns:ds="http://schemas.openxmlformats.org/officeDocument/2006/customXml" ds:itemID="{9D31219D-187D-4E0E-8A32-36C30A87F385}">
  <ds:schemaRefs/>
</ds:datastoreItem>
</file>

<file path=customXml/itemProps4.xml><?xml version="1.0" encoding="utf-8"?>
<ds:datastoreItem xmlns:ds="http://schemas.openxmlformats.org/officeDocument/2006/customXml" ds:itemID="{974D5437-58B3-4A22-ABB6-AFAF772F4672}">
  <ds:schemaRefs/>
</ds:datastoreItem>
</file>

<file path=docProps/app.xml><?xml version="1.0" encoding="utf-8"?>
<Properties xmlns="http://schemas.openxmlformats.org/officeDocument/2006/extended-properties" xmlns:vt="http://schemas.openxmlformats.org/officeDocument/2006/docPropsVTypes">
  <TotalTime>0</TotalTime>
  <Words>6840</Words>
  <Application>Microsoft Macintosh PowerPoint</Application>
  <PresentationFormat>Breitbild</PresentationFormat>
  <Paragraphs>199</Paragraphs>
  <Slides>49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49</vt:i4>
      </vt:variant>
    </vt:vector>
  </HeadingPairs>
  <TitlesOfParts>
    <vt:vector size="54" baseType="lpstr">
      <vt:lpstr>Arial</vt:lpstr>
      <vt:lpstr>Gill Sans Nova</vt:lpstr>
      <vt:lpstr>Palatino Linotype</vt:lpstr>
      <vt:lpstr>Times New Roman</vt:lpstr>
      <vt:lpstr>Office Theme</vt:lpstr>
      <vt:lpstr>Die Entwicklung des Verfassungsrechts  von Graubünden 1767 - 1892</vt:lpstr>
      <vt:lpstr>I. Einleitung</vt:lpstr>
      <vt:lpstr>I. Einleitung</vt:lpstr>
      <vt:lpstr>I. Einleitung</vt:lpstr>
      <vt:lpstr>II. Der Versuch einer Reform von 1767</vt:lpstr>
      <vt:lpstr>II. Der Versuch einer Reform von 1767   XX</vt:lpstr>
      <vt:lpstr>II. Der Versuch einer Reform von 1767</vt:lpstr>
      <vt:lpstr>II. Der Versuch einer Reform von 1767</vt:lpstr>
      <vt:lpstr>III. Die grosse Reform von 1794</vt:lpstr>
      <vt:lpstr>III. Die grosse Reform von 1794    XX</vt:lpstr>
      <vt:lpstr>III. Die grosse Reform von 1794</vt:lpstr>
      <vt:lpstr>III. Die grosse Reform von 1794</vt:lpstr>
      <vt:lpstr>III. Die grosse Reform von 1794: Beispielhafte Regeln:</vt:lpstr>
      <vt:lpstr>III. Die grosse Reform von 1794, z.B.</vt:lpstr>
      <vt:lpstr>III. Die grosse Reform von 1794, z.B.</vt:lpstr>
      <vt:lpstr>III. Die grosse Reform von 1794: bes. beispielhaft:</vt:lpstr>
      <vt:lpstr>III. Die grosse Reform von 1794: bes. beispielhaft</vt:lpstr>
      <vt:lpstr>III. Die grosse Reform von 1794: z.B.</vt:lpstr>
      <vt:lpstr>III. Die grosse Reform von 1794: z.B.    </vt:lpstr>
      <vt:lpstr>III. Die grosse Reform von 1794: z.B.</vt:lpstr>
      <vt:lpstr>III. Die grosse Reform von 1794: z.B. Förderung der Bildung</vt:lpstr>
      <vt:lpstr>IV. Entwicklungen im Veltlin, in Bormio und in Chiavenna</vt:lpstr>
      <vt:lpstr>IV. Entwicklungen im Veltlin, in Bormio und in Chiavenna </vt:lpstr>
      <vt:lpstr>IV. Entwicklungen im Veltlin, in Bormio und in Chiavenna: Die Abtrennung der drei Provinzen </vt:lpstr>
      <vt:lpstr>IV. Entwicklungen im Veltlin, in Bormio und in Chiavenna: Die Abtrennung der drei Provinzen</vt:lpstr>
      <vt:lpstr>IV. Entwicklungen im Veltlin, in Bormio und in Chiavenna: Die Abtrennung der drei Provinzen</vt:lpstr>
      <vt:lpstr>IV. Entwicklungen im Veltlin, in Bormio und in Chiavenna: Die Abtrennung der drei Provinzen    </vt:lpstr>
      <vt:lpstr>IV. Entwicklungen im Veltlin, in Bormio und in Chiavenna: Die Abtrennung der drei Provinzen</vt:lpstr>
      <vt:lpstr>IV. Entwicklungen im Veltlin, in Bormio und in Chiavenna: Die Abtrennung der drei Provinzen</vt:lpstr>
      <vt:lpstr>V. Kriege in Europa von und gegen Frankreich </vt:lpstr>
      <vt:lpstr>V. Kriege in Europa von und gegen Frankreich </vt:lpstr>
      <vt:lpstr>VI. Kriegs- und Umbruchjahre in Graubünden 1798-1814</vt:lpstr>
      <vt:lpstr>VI. Kriegs- und Umbruchjahre in Graubünden 1798-1814</vt:lpstr>
      <vt:lpstr>VI. Kriegs- und Umbruchjahre 1798 - 1814</vt:lpstr>
      <vt:lpstr>VI. Kriegs- und Umbruchjahre 1798 - 1814</vt:lpstr>
      <vt:lpstr>VI. Kriegs- und Umbruchjahre 1798 - 1814</vt:lpstr>
      <vt:lpstr>VI. Kriegs- und Umbruchjahre 1798 - 1814</vt:lpstr>
      <vt:lpstr>VI. Kriegs- und Umbruchjahre 1798 – 1814 </vt:lpstr>
      <vt:lpstr>VI. Kriegs- und Umbruchjahre 1798 – 1814 </vt:lpstr>
      <vt:lpstr>VII. Mediationszeit 1803-1813</vt:lpstr>
      <vt:lpstr>VII. Mediationszeit 1803-1813</vt:lpstr>
      <vt:lpstr>VIII. Erneuerung der Verfassungsordnung  und endgültige Festlegung des Staatsgebiets 1814/15</vt:lpstr>
      <vt:lpstr>VIII. Erneuerung der Verfassungsordnung  und endgültige Festlegung des Staatsgebiets 1814/15</vt:lpstr>
      <vt:lpstr>VIII. Erneuerung der Verfassungsordnung  und endgültige Festlegung des Staatsgebiets 1814/15</vt:lpstr>
      <vt:lpstr>VIII. Erneuerung der Verfassungsordnung  und endgültige Festlegung des Staatsgebiets 1814/15    </vt:lpstr>
      <vt:lpstr>IX. Verfassungsgebung von 1820-1848</vt:lpstr>
      <vt:lpstr>X. Kurzer Ausblick bis 1892</vt:lpstr>
      <vt:lpstr>X. Kurzer Ausblick bis 1892</vt:lpstr>
      <vt:lpstr>X. Kurzer Ausblick bis 1892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Frank</dc:creator>
  <cp:lastModifiedBy>Florian Hitz</cp:lastModifiedBy>
  <cp:revision>34</cp:revision>
  <cp:lastPrinted>2023-08-29T15:39:32Z</cp:lastPrinted>
  <dcterms:created xsi:type="dcterms:W3CDTF">2023-08-25T11:38:38Z</dcterms:created>
  <dcterms:modified xsi:type="dcterms:W3CDTF">2023-08-30T14:15:00Z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2021-10-27T15:53:49</vt:lpwstr>
  </property>
  <property fmtid="{D5CDD505-2E9C-101B-9397-08002B2CF9AE}" pid="3" name="TemplafyTenantId">
    <vt:lpwstr>unisg</vt:lpwstr>
  </property>
  <property fmtid="{D5CDD505-2E9C-101B-9397-08002B2CF9AE}" pid="4" name="TemplafyTemplateId">
    <vt:lpwstr>637709468286062690</vt:lpwstr>
  </property>
  <property fmtid="{D5CDD505-2E9C-101B-9397-08002B2CF9AE}" pid="5" name="TemplafyUserProfileId">
    <vt:lpwstr>637725654591584595</vt:lpwstr>
  </property>
  <property fmtid="{D5CDD505-2E9C-101B-9397-08002B2CF9AE}" pid="6" name="TemplafyLanguageCode">
    <vt:lpwstr>de-CH</vt:lpwstr>
  </property>
  <property fmtid="{D5CDD505-2E9C-101B-9397-08002B2CF9AE}" pid="7" name="TemplafyFromBlank">
    <vt:bool>true</vt:bool>
  </property>
</Properties>
</file>